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E30D"/>
    <a:srgbClr val="2614A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10.xml"/><Relationship Id="rId3" Type="http://schemas.openxmlformats.org/officeDocument/2006/relationships/slide" Target="slide14.xml"/><Relationship Id="rId7" Type="http://schemas.openxmlformats.org/officeDocument/2006/relationships/slide" Target="slide19.xml"/><Relationship Id="rId12" Type="http://schemas.openxmlformats.org/officeDocument/2006/relationships/slide" Target="slide7.xml"/><Relationship Id="rId17" Type="http://schemas.openxmlformats.org/officeDocument/2006/relationships/slide" Target="slide3.xml"/><Relationship Id="rId2" Type="http://schemas.openxmlformats.org/officeDocument/2006/relationships/slide" Target="slide13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15.xml"/><Relationship Id="rId5" Type="http://schemas.openxmlformats.org/officeDocument/2006/relationships/slide" Target="slide12.xml"/><Relationship Id="rId15" Type="http://schemas.openxmlformats.org/officeDocument/2006/relationships/slide" Target="slide6.xml"/><Relationship Id="rId10" Type="http://schemas.openxmlformats.org/officeDocument/2006/relationships/slide" Target="slide16.xml"/><Relationship Id="rId4" Type="http://schemas.openxmlformats.org/officeDocument/2006/relationships/slide" Target="slide20.xml"/><Relationship Id="rId9" Type="http://schemas.openxmlformats.org/officeDocument/2006/relationships/slide" Target="slide17.xml"/><Relationship Id="rId1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CE3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71600" y="457200"/>
            <a:ext cx="6248400" cy="18332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здоровья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Соревнования в этом виде спорта проводятся на рапирах, шпагах и саблях.</a:t>
            </a:r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Фехтование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Массовое заболевание людей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Эпидемия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Назовите науку о чистоте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Гигиена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Жидкость, которую рекомендуется употреблять в количестве 2,5 литров в сутки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Вода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Источник человеческой энергии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Глюкоза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Это растение заменяет лед в условиях похода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Крапива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Много вина – мало…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ума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По какой причине в России разрешил курение табака?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 целью развития экономики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Когда целесообразнее употреблять жевательную резинку?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После приема пищи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Назовите дату, когда во всем мире отмечают День без табака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31 мая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152400"/>
            <a:ext cx="7315200" cy="1143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Правила игры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4478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Игра состоит из трех геймов. Первый гейм основан по принципу телевизионной игры «Своя игра». За каждый правильный ответ команда получает 3  балла.</a:t>
            </a:r>
          </a:p>
          <a:p>
            <a:r>
              <a:rPr lang="ru-RU" sz="2400" dirty="0" smtClean="0"/>
              <a:t>Второй гейм: за каждый правильный ответ 5 баллов. (Команды отвечают по очереди после совещания)</a:t>
            </a:r>
          </a:p>
          <a:p>
            <a:r>
              <a:rPr lang="ru-RU" sz="2400" dirty="0" smtClean="0"/>
              <a:t>Третий гейм – конкурс капитанов. За каждый правильный ответ – 7 баллов.</a:t>
            </a:r>
          </a:p>
          <a:p>
            <a:r>
              <a:rPr lang="ru-RU" sz="2400" dirty="0" smtClean="0"/>
              <a:t>От 1 к 3 гейму сложность вопросов возрастает.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33600" y="4419600"/>
            <a:ext cx="4648200" cy="16091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Удачи!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391400" y="6172200"/>
            <a:ext cx="1524000" cy="5334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вперед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Что в переводе с арабского означает «алкоголь»?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«Аль </a:t>
            </a:r>
            <a:r>
              <a:rPr lang="ru-RU" sz="4800" b="1" dirty="0" err="1" smtClean="0">
                <a:solidFill>
                  <a:schemeClr val="tx1"/>
                </a:solidFill>
              </a:rPr>
              <a:t>коголь</a:t>
            </a:r>
            <a:r>
              <a:rPr lang="ru-RU" sz="4800" b="1" dirty="0" smtClean="0">
                <a:solidFill>
                  <a:schemeClr val="tx1"/>
                </a:solidFill>
              </a:rPr>
              <a:t>» - одурманивающий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90600" y="1219200"/>
            <a:ext cx="7086600" cy="4800600"/>
          </a:xfrm>
          <a:prstGeom prst="rect">
            <a:avLst/>
          </a:prstGeom>
          <a:solidFill>
            <a:srgbClr val="2614AC"/>
          </a:solidFill>
        </p:spPr>
        <p:txBody>
          <a:bodyPr wrap="none" lIns="91440" tIns="45720" rIns="91440" bIns="45720">
            <a:prstTxWarp prst="textArchDownPour">
              <a:avLst/>
            </a:prstTxWarp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 гейм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>
            <a:hlinkClick r:id="" action="ppaction://hlinkshowjump?jump=nextslide"/>
          </p:cNvPr>
          <p:cNvSpPr/>
          <p:nvPr/>
        </p:nvSpPr>
        <p:spPr>
          <a:xfrm>
            <a:off x="7086600" y="6096000"/>
            <a:ext cx="2057400" cy="762000"/>
          </a:xfrm>
          <a:prstGeom prst="beve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Начать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chemeClr val="bg1"/>
                </a:solidFill>
              </a:rPr>
              <a:t>К несчастью, иногда прием наркотиков, даже если вы их пробуете первый раз в жизни, приводит к смертельному исходу. Назовите самую распространенную причину летального исхода.</a:t>
            </a:r>
            <a:br>
              <a:rPr lang="ru-RU" sz="2800" b="1" i="1" u="sng" dirty="0" smtClean="0">
                <a:solidFill>
                  <a:schemeClr val="bg1"/>
                </a:solidFill>
              </a:rPr>
            </a:br>
            <a:endParaRPr lang="ru-RU" sz="2800" b="1" i="1" u="sng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960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r>
              <a:rPr lang="ru-RU" sz="2800" b="1" u="sng" dirty="0" smtClean="0"/>
              <a:t>Информация к размышлению</a:t>
            </a:r>
            <a:r>
              <a:rPr lang="ru-RU" sz="2800" dirty="0" smtClean="0"/>
              <a:t>: зачастую смертельное для организма количество наркотиков индивидуально для каждого человека. И на вопрос, когда откажут ваше сердце, легкие или печень, не может ответить никто.)</a:t>
            </a:r>
          </a:p>
          <a:p>
            <a:pPr algn="ctr"/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33528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Передозировка!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u="sng" dirty="0" smtClean="0"/>
              <a:t>Использование при приготовлении наркотиков растворителей уничтожает в организме клетки- производителей белков, отвечающих за иммунитет. Какой внутренний орган страдает больше всего при этом?</a:t>
            </a:r>
            <a:endParaRPr lang="ru-RU" sz="2800" b="1" i="1" u="sng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r>
              <a:rPr lang="ru-RU" sz="2800" b="1" u="sng" dirty="0" smtClean="0"/>
              <a:t>Информация к размышлению</a:t>
            </a:r>
            <a:r>
              <a:rPr lang="ru-RU" sz="2800" dirty="0" smtClean="0"/>
              <a:t>: уничтожение белков, ответственных за иммунитет, можно сравнить со </a:t>
            </a:r>
            <a:r>
              <a:rPr lang="ru-RU" sz="2800" dirty="0" err="1" smtClean="0"/>
              <a:t>СПИДом</a:t>
            </a:r>
            <a:r>
              <a:rPr lang="ru-RU" sz="2800" dirty="0" smtClean="0"/>
              <a:t>. В результате отсутствия таких клеток в организме наркоман не в состоянии сопротивляться многим заболеваниям (от заболевания легких до тромбофлебита)</a:t>
            </a:r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33528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Печень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u="sng" dirty="0" smtClean="0"/>
              <a:t>Что по народной мудрости приносит сто горестей и одну радость? </a:t>
            </a:r>
            <a:endParaRPr lang="ru-RU" sz="2800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(</a:t>
            </a:r>
            <a:r>
              <a:rPr lang="ru-RU" sz="3600" b="1" dirty="0" smtClean="0">
                <a:solidFill>
                  <a:schemeClr val="tx1"/>
                </a:solidFill>
              </a:rPr>
              <a:t>Алкогольные напитки)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u="sng" dirty="0" smtClean="0"/>
              <a:t>Врачи считают, что это самое доступное из всех веществ, к которым у человека вырабатывается наркотическая привязанность. Что это</a:t>
            </a:r>
            <a:r>
              <a:rPr lang="ru-RU" sz="2800" i="1" u="sng" dirty="0" smtClean="0"/>
              <a:t>?</a:t>
            </a:r>
            <a:endParaRPr lang="ru-RU" sz="2800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Никотин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u="sng" dirty="0" smtClean="0"/>
              <a:t>По мнению американских медиков, эта возрастная группа является главным переносчиком гриппа в США. Именно они являются виновниками того, что каждый год осенью вспыхивают эпидемии. Кто они</a:t>
            </a:r>
            <a:r>
              <a:rPr lang="ru-RU" sz="2800" i="1" u="sng" dirty="0" smtClean="0"/>
              <a:t>?</a:t>
            </a:r>
            <a:endParaRPr lang="ru-RU" sz="2800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Школьники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u="sng" dirty="0" smtClean="0"/>
              <a:t>Его изобретатель предрекал своему детищу две области применения- доставка почты и средство от похудения. Назовите современное название этого предмета. </a:t>
            </a:r>
            <a:endParaRPr lang="ru-RU" sz="28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Велосипед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u="sng" dirty="0" smtClean="0"/>
              <a:t>Врачи </a:t>
            </a:r>
            <a:r>
              <a:rPr lang="ru-RU" sz="2800" b="1" i="1" u="sng" dirty="0" smtClean="0"/>
              <a:t>считают, что самая распространенная заразная инфекционная болезнь в мире – насморк. А что считается распространенной в мире незаразной болезнью? </a:t>
            </a:r>
          </a:p>
          <a:p>
            <a:endParaRPr lang="ru-RU" sz="28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472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Кариес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u="sng" dirty="0" smtClean="0"/>
              <a:t>П. Брэгг говорит, что есть девять докторов. Начиная с четвертого, это: естественное питание, голодание, спорт, отдых, хорошая осанка и разум. Назовите первых трех докторов, упомянутых Брэггом</a:t>
            </a:r>
            <a:r>
              <a:rPr lang="ru-RU" sz="2800" b="1" i="1" u="sng" dirty="0" smtClean="0"/>
              <a:t>.</a:t>
            </a:r>
            <a:endParaRPr lang="ru-RU" sz="28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52578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 </a:t>
            </a:r>
            <a:r>
              <a:rPr lang="ru-RU" sz="3600" b="1" dirty="0" smtClean="0">
                <a:solidFill>
                  <a:schemeClr val="tx1"/>
                </a:solidFill>
              </a:rPr>
              <a:t>Солнце</a:t>
            </a:r>
            <a:r>
              <a:rPr lang="ru-RU" sz="3600" b="1" dirty="0" smtClean="0">
                <a:solidFill>
                  <a:schemeClr val="tx1"/>
                </a:solidFill>
              </a:rPr>
              <a:t>, воздух, </a:t>
            </a:r>
            <a:r>
              <a:rPr lang="ru-RU" sz="3600" b="1" dirty="0" smtClean="0">
                <a:solidFill>
                  <a:schemeClr val="tx1"/>
                </a:solidFill>
              </a:rPr>
              <a:t>вода</a:t>
            </a:r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Куб 3">
            <a:hlinkClick r:id="rId2" action="ppaction://hlinksldjump"/>
          </p:cNvPr>
          <p:cNvSpPr/>
          <p:nvPr/>
        </p:nvSpPr>
        <p:spPr>
          <a:xfrm>
            <a:off x="4876800" y="2133600"/>
            <a:ext cx="4114800" cy="1981200"/>
          </a:xfrm>
          <a:prstGeom prst="cub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 гейм</a:t>
            </a:r>
            <a:endParaRPr lang="ru-RU" sz="4400" b="1" dirty="0"/>
          </a:p>
        </p:txBody>
      </p:sp>
      <p:sp>
        <p:nvSpPr>
          <p:cNvPr id="5" name="Куб 4">
            <a:hlinkClick r:id="rId3" action="ppaction://hlinksldjump"/>
          </p:cNvPr>
          <p:cNvSpPr/>
          <p:nvPr/>
        </p:nvSpPr>
        <p:spPr>
          <a:xfrm>
            <a:off x="304800" y="381000"/>
            <a:ext cx="3733800" cy="1828800"/>
          </a:xfrm>
          <a:prstGeom prst="cube">
            <a:avLst/>
          </a:prstGeom>
          <a:solidFill>
            <a:srgbClr val="1CE30D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</a:t>
            </a:r>
            <a:r>
              <a:rPr lang="ru-RU" sz="4400" b="1" dirty="0" smtClean="0"/>
              <a:t> гейм</a:t>
            </a:r>
            <a:endParaRPr lang="ru-RU" sz="4400" b="1" dirty="0"/>
          </a:p>
        </p:txBody>
      </p:sp>
      <p:sp>
        <p:nvSpPr>
          <p:cNvPr id="7" name="Куб 6">
            <a:hlinkClick r:id="rId4" action="ppaction://hlinksldjump"/>
          </p:cNvPr>
          <p:cNvSpPr/>
          <p:nvPr/>
        </p:nvSpPr>
        <p:spPr>
          <a:xfrm>
            <a:off x="1066800" y="4343400"/>
            <a:ext cx="4114800" cy="1981200"/>
          </a:xfrm>
          <a:prstGeom prst="cub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</a:t>
            </a:r>
            <a:r>
              <a:rPr lang="ru-RU" sz="4400" b="1" dirty="0" smtClean="0"/>
              <a:t> гейм</a:t>
            </a:r>
            <a:endParaRPr lang="ru-RU" sz="4400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8077200" cy="2819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u="sng" dirty="0" smtClean="0"/>
              <a:t>О каком виде спорта говорится в остроумном английском изречении: “Это обмен знаниями при помощи жестов”? </a:t>
            </a:r>
            <a:endParaRPr lang="ru-RU" sz="3600" b="1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 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4267200"/>
            <a:ext cx="52578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 </a:t>
            </a:r>
            <a:r>
              <a:rPr lang="ru-RU" sz="3600" b="1" dirty="0" smtClean="0">
                <a:solidFill>
                  <a:schemeClr val="tx1"/>
                </a:solidFill>
              </a:rPr>
              <a:t>О боксе</a:t>
            </a:r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6" name="Багетная рамка 5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1219200"/>
            <a:ext cx="7086600" cy="4800600"/>
          </a:xfrm>
          <a:prstGeom prst="rect">
            <a:avLst/>
          </a:prstGeom>
          <a:solidFill>
            <a:srgbClr val="C00000"/>
          </a:solidFill>
        </p:spPr>
        <p:txBody>
          <a:bodyPr wrap="none" lIns="91440" tIns="45720" rIns="91440" bIns="45720">
            <a:prstTxWarp prst="textArchDownPour">
              <a:avLst/>
            </a:prstTxWarp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 гейм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Багетная рамка 2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>
            <a:hlinkClick r:id="" action="ppaction://hlinkshowjump?jump=nextslide"/>
          </p:cNvPr>
          <p:cNvSpPr/>
          <p:nvPr/>
        </p:nvSpPr>
        <p:spPr>
          <a:xfrm>
            <a:off x="7086600" y="6096000"/>
            <a:ext cx="2057400" cy="762000"/>
          </a:xfrm>
          <a:prstGeom prst="beve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Начать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5240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Конкурс капитанов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1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7543800" cy="2057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Сколько ног имеют 2 жука, 3 паука, 2 ужа, 3 чижа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9800" y="3886200"/>
            <a:ext cx="6477000" cy="1905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42 ноги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2</a:t>
            </a:r>
            <a:r>
              <a:rPr lang="ru-RU" sz="4800" b="1" dirty="0" smtClean="0">
                <a:solidFill>
                  <a:schemeClr val="bg1"/>
                </a:solidFill>
              </a:rPr>
              <a:t>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7543800" cy="2057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В древнем Риме этот месяц был десятым от начала года.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38400" y="3886200"/>
            <a:ext cx="5334000" cy="2209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Декабрь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3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Назовите страну, единственную в мире, которая принимала участие во всех без исключения и летних и зимних Олимпийских играх нашей </a:t>
            </a:r>
            <a:r>
              <a:rPr lang="ru-RU" sz="4800" b="1" dirty="0" smtClean="0"/>
              <a:t>эры?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62200" y="4267200"/>
            <a:ext cx="6019800" cy="1905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Англия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4</a:t>
            </a:r>
            <a:r>
              <a:rPr lang="ru-RU" sz="4800" b="1" dirty="0" smtClean="0">
                <a:solidFill>
                  <a:schemeClr val="bg1"/>
                </a:solidFill>
              </a:rPr>
              <a:t>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 называется правильное положение тела человека при стоянии, ходьбе, сидении?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71800" y="4343400"/>
            <a:ext cx="5410200" cy="17526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Осанка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5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Что придает форму телу, обеспечивает движение, защищает от повреждений?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0400" y="4191000"/>
            <a:ext cx="5181600" cy="17526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Скелет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6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Органы, которые можно сравнить с большой рекой, имеющей множество притоков, и в которой движется кровь?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0400" y="4343400"/>
            <a:ext cx="5181600" cy="1828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Сосуды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7</a:t>
            </a:r>
            <a:r>
              <a:rPr lang="ru-RU" sz="4800" b="1" dirty="0" smtClean="0">
                <a:solidFill>
                  <a:schemeClr val="bg1"/>
                </a:solidFill>
              </a:rPr>
              <a:t>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Что обеспечивает связь мышц и костей скелета?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00" y="4114800"/>
            <a:ext cx="5334000" cy="19812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Сухожилия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457200" y="228600"/>
            <a:ext cx="7391400" cy="1143000"/>
          </a:xfrm>
          <a:prstGeom prst="beve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8 вопрос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76400"/>
            <a:ext cx="8153400" cy="2362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Орган, которым мы различаем горькую, сладкую и соленую пищу? 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1100" y="395634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Сколько ног имеют 2 жука, 3 паука, 2 ужа, 3 чижа? </a:t>
            </a:r>
            <a:r>
              <a:rPr lang="ru-RU" i="1" dirty="0" smtClean="0">
                <a:solidFill>
                  <a:prstClr val="white"/>
                </a:solidFill>
              </a:rPr>
              <a:t>(42 ноги)</a:t>
            </a:r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791200" y="4724400"/>
            <a:ext cx="27432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ответ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90800" y="4267200"/>
            <a:ext cx="5791200" cy="1828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Орган вкуса - язык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Багетная рамка 8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248400"/>
            <a:ext cx="1066800" cy="609600"/>
          </a:xfrm>
          <a:prstGeom prst="actionButtonForwardNext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81000"/>
            <a:ext cx="2895600" cy="1143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О, спорт, ты мир!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800600"/>
            <a:ext cx="2895600" cy="1143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Вредным привычкам – нет!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590800"/>
            <a:ext cx="2819400" cy="1143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Будь здоров!</a:t>
            </a:r>
            <a:endParaRPr lang="ru-RU" sz="4000" b="1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5257800" y="2590800"/>
            <a:ext cx="1219200" cy="1143000"/>
          </a:xfrm>
          <a:prstGeom prst="beve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3" action="ppaction://hlinksldjump"/>
          </p:cNvPr>
          <p:cNvSpPr/>
          <p:nvPr/>
        </p:nvSpPr>
        <p:spPr>
          <a:xfrm>
            <a:off x="6477000" y="2590800"/>
            <a:ext cx="1219200" cy="1143000"/>
          </a:xfrm>
          <a:prstGeom prst="bevel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4" action="ppaction://hlinksldjump"/>
          </p:cNvPr>
          <p:cNvSpPr/>
          <p:nvPr/>
        </p:nvSpPr>
        <p:spPr>
          <a:xfrm>
            <a:off x="7696200" y="4800600"/>
            <a:ext cx="1219200" cy="1143000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5" action="ppaction://hlinksldjump"/>
          </p:cNvPr>
          <p:cNvSpPr/>
          <p:nvPr/>
        </p:nvSpPr>
        <p:spPr>
          <a:xfrm>
            <a:off x="4038600" y="2590800"/>
            <a:ext cx="1219200" cy="1143000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2819400" y="2590800"/>
            <a:ext cx="1219200" cy="1143000"/>
          </a:xfrm>
          <a:prstGeom prst="beve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>
            <a:hlinkClick r:id="rId7" action="ppaction://hlinksldjump"/>
          </p:cNvPr>
          <p:cNvSpPr/>
          <p:nvPr/>
        </p:nvSpPr>
        <p:spPr>
          <a:xfrm>
            <a:off x="6553200" y="4800600"/>
            <a:ext cx="1219200" cy="1143000"/>
          </a:xfrm>
          <a:prstGeom prst="bevel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>
            <a:hlinkClick r:id="rId8" action="ppaction://hlinksldjump"/>
          </p:cNvPr>
          <p:cNvSpPr/>
          <p:nvPr/>
        </p:nvSpPr>
        <p:spPr>
          <a:xfrm>
            <a:off x="5334000" y="4800600"/>
            <a:ext cx="1219200" cy="1143000"/>
          </a:xfrm>
          <a:prstGeom prst="beve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>
            <a:hlinkClick r:id="rId9" action="ppaction://hlinksldjump"/>
          </p:cNvPr>
          <p:cNvSpPr/>
          <p:nvPr/>
        </p:nvSpPr>
        <p:spPr>
          <a:xfrm>
            <a:off x="4114800" y="4800600"/>
            <a:ext cx="1219200" cy="1143000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>
            <a:hlinkClick r:id="rId10" action="ppaction://hlinksldjump"/>
          </p:cNvPr>
          <p:cNvSpPr/>
          <p:nvPr/>
        </p:nvSpPr>
        <p:spPr>
          <a:xfrm>
            <a:off x="2895600" y="4800600"/>
            <a:ext cx="1219200" cy="1143000"/>
          </a:xfrm>
          <a:prstGeom prst="beve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>
            <a:hlinkClick r:id="rId11" action="ppaction://hlinksldjump"/>
          </p:cNvPr>
          <p:cNvSpPr/>
          <p:nvPr/>
        </p:nvSpPr>
        <p:spPr>
          <a:xfrm>
            <a:off x="7696200" y="2590800"/>
            <a:ext cx="1219200" cy="1143000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>
            <a:hlinkClick r:id="rId12" action="ppaction://hlinksldjump"/>
          </p:cNvPr>
          <p:cNvSpPr/>
          <p:nvPr/>
        </p:nvSpPr>
        <p:spPr>
          <a:xfrm>
            <a:off x="4114800" y="381000"/>
            <a:ext cx="1219200" cy="1143000"/>
          </a:xfrm>
          <a:prstGeom prst="beve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>
            <a:hlinkClick r:id="rId13" action="ppaction://hlinksldjump"/>
          </p:cNvPr>
          <p:cNvSpPr/>
          <p:nvPr/>
        </p:nvSpPr>
        <p:spPr>
          <a:xfrm>
            <a:off x="7772400" y="381000"/>
            <a:ext cx="1219200" cy="1143000"/>
          </a:xfrm>
          <a:prstGeom prst="bevel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>
            <a:hlinkClick r:id="rId14" action="ppaction://hlinksldjump"/>
          </p:cNvPr>
          <p:cNvSpPr/>
          <p:nvPr/>
        </p:nvSpPr>
        <p:spPr>
          <a:xfrm>
            <a:off x="6553200" y="381000"/>
            <a:ext cx="1219200" cy="1143000"/>
          </a:xfrm>
          <a:prstGeom prst="bevel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>
            <a:hlinkClick r:id="rId15" action="ppaction://hlinksldjump"/>
          </p:cNvPr>
          <p:cNvSpPr/>
          <p:nvPr/>
        </p:nvSpPr>
        <p:spPr>
          <a:xfrm>
            <a:off x="2895600" y="381000"/>
            <a:ext cx="1219200" cy="1143000"/>
          </a:xfrm>
          <a:prstGeom prst="beve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>
            <a:hlinkClick r:id="rId16" action="ppaction://hlinksldjump"/>
          </p:cNvPr>
          <p:cNvSpPr/>
          <p:nvPr/>
        </p:nvSpPr>
        <p:spPr>
          <a:xfrm>
            <a:off x="5334000" y="381000"/>
            <a:ext cx="1219200" cy="1143000"/>
          </a:xfrm>
          <a:prstGeom prst="beve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>
            <a:hlinkClick r:id="rId17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600200"/>
            <a:ext cx="8458200" cy="2066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Подведем итоги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Спортивная командная игра на льду или на газоне?</a:t>
            </a:r>
          </a:p>
          <a:p>
            <a:pPr algn="ctr"/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Хоккей</a:t>
            </a:r>
            <a:endParaRPr lang="ru-RU" sz="4800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Игра с ракеткой и </a:t>
            </a:r>
            <a:r>
              <a:rPr lang="ru-RU" sz="4800" b="1" dirty="0" err="1" smtClean="0"/>
              <a:t>мячем</a:t>
            </a:r>
            <a:r>
              <a:rPr lang="ru-RU" sz="4800" b="1" dirty="0" smtClean="0"/>
              <a:t>?</a:t>
            </a:r>
            <a:endParaRPr lang="ru-RU" sz="4800" b="1" dirty="0" smtClean="0"/>
          </a:p>
          <a:p>
            <a:pPr algn="ctr"/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Теннис</a:t>
            </a:r>
            <a:endParaRPr lang="ru-RU" sz="4800" b="1" dirty="0" smtClean="0"/>
          </a:p>
          <a:p>
            <a:pPr algn="ctr"/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Как называется забег на определенные дистанции?</a:t>
            </a:r>
            <a:endParaRPr lang="ru-RU" sz="4800" b="1" dirty="0" smtClean="0"/>
          </a:p>
          <a:p>
            <a:pPr algn="ctr"/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Кросс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Как называется вид спорта, где ходят на природу по определенному маршруту?</a:t>
            </a:r>
            <a:endParaRPr lang="ru-RU" sz="4400" b="1" dirty="0" smtClean="0"/>
          </a:p>
          <a:p>
            <a:pPr algn="ctr"/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Туризм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Как называется летний вариант коньков?</a:t>
            </a:r>
            <a:endParaRPr lang="ru-RU" sz="4400" b="1" dirty="0" smtClean="0"/>
          </a:p>
          <a:p>
            <a:pPr algn="ctr"/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1447800"/>
            <a:ext cx="7391400" cy="3810000"/>
          </a:xfrm>
          <a:prstGeom prst="beve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Ролики</a:t>
            </a:r>
            <a:endParaRPr lang="ru-RU" dirty="0"/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0" y="6096000"/>
            <a:ext cx="2057400" cy="762000"/>
          </a:xfrm>
          <a:prstGeom prst="bevel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Меню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Return">
            <a:avLst/>
          </a:prstGeom>
          <a:solidFill>
            <a:srgbClr val="1CE30D"/>
          </a:solidFill>
          <a:ln>
            <a:solidFill>
              <a:srgbClr val="1CE3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786</Words>
  <PresentationFormat>Экран (4:3)</PresentationFormat>
  <Paragraphs>154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17</cp:revision>
  <dcterms:created xsi:type="dcterms:W3CDTF">2014-03-27T09:57:56Z</dcterms:created>
  <dcterms:modified xsi:type="dcterms:W3CDTF">2014-03-29T13:45:31Z</dcterms:modified>
</cp:coreProperties>
</file>