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1386"/>
  </p:clrMru>
</p:presentationPr>
</file>

<file path=ppt/tableStyles.xml><?xml version="1.0" encoding="utf-8"?>
<a:tblStyleLst xmlns:a="http://schemas.openxmlformats.org/drawingml/2006/main" def="{5C22544A-7EE6-4342-B048-85BDC9FD1C3A}">
  <a:tblStyle styleId="{E269D01E-BC32-4049-B463-5C60D7B0CCD2}" styleName="Стиль из темы 2 - акцент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9" d="100"/>
          <a:sy n="69" d="100"/>
        </p:scale>
        <p:origin x="-141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219200" y="1143000"/>
            <a:ext cx="6885411" cy="28211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Внешняя политика</a:t>
            </a:r>
          </a:p>
          <a:p>
            <a:pPr algn="ctr"/>
            <a:r>
              <a:rPr lang="ru-RU" sz="5400" b="1" spc="50" dirty="0" smtClean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России в 1725-1762 гг.</a:t>
            </a:r>
            <a:endParaRPr lang="ru-RU" sz="5400" b="1" cap="none" spc="5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0" y="5334000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Панарина Л. А. учитель истории и </a:t>
            </a:r>
            <a:r>
              <a:rPr lang="ru-RU" dirty="0" smtClean="0"/>
              <a:t>обществознания МБОУ СОШ №10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304800" y="304800"/>
            <a:ext cx="8610600" cy="685800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Русско-турецкая война 1735-1739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304800" y="1219200"/>
            <a:ext cx="4191000" cy="4600388"/>
            <a:chOff x="304800" y="1219200"/>
            <a:chExt cx="4191000" cy="4600388"/>
          </a:xfrm>
        </p:grpSpPr>
        <p:pic>
          <p:nvPicPr>
            <p:cNvPr id="4" name="Рисунок 3" descr="Безымянный.png"/>
            <p:cNvPicPr>
              <a:picLocks noChangeAspect="1"/>
            </p:cNvPicPr>
            <p:nvPr/>
          </p:nvPicPr>
          <p:blipFill>
            <a:blip r:embed="rId2"/>
            <a:srcRect l="50000" t="6528" r="12887" b="27394"/>
            <a:stretch>
              <a:fillRect/>
            </a:stretch>
          </p:blipFill>
          <p:spPr>
            <a:xfrm>
              <a:off x="304800" y="2286000"/>
              <a:ext cx="4191000" cy="3533588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304800" y="1219200"/>
              <a:ext cx="3352800" cy="9144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Анна Иоанновна</a:t>
              </a:r>
              <a:endParaRPr lang="ru-RU" sz="3200" b="1" dirty="0"/>
            </a:p>
          </p:txBody>
        </p:sp>
        <p:cxnSp>
          <p:nvCxnSpPr>
            <p:cNvPr id="22" name="Прямая со стрелкой 21"/>
            <p:cNvCxnSpPr>
              <a:stCxn id="5" idx="2"/>
            </p:cNvCxnSpPr>
            <p:nvPr/>
          </p:nvCxnSpPr>
          <p:spPr>
            <a:xfrm rot="16200000" flipH="1">
              <a:off x="1866900" y="22479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19" name="Группа 18"/>
          <p:cNvGrpSpPr/>
          <p:nvPr/>
        </p:nvGrpSpPr>
        <p:grpSpPr>
          <a:xfrm>
            <a:off x="5334000" y="4191000"/>
            <a:ext cx="3810000" cy="2286000"/>
            <a:chOff x="4876800" y="3962400"/>
            <a:chExt cx="3962400" cy="2428875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5334000" y="4524374"/>
              <a:ext cx="3048000" cy="1866901"/>
              <a:chOff x="5334000" y="4524374"/>
              <a:chExt cx="3048000" cy="1866901"/>
            </a:xfrm>
          </p:grpSpPr>
          <p:pic>
            <p:nvPicPr>
              <p:cNvPr id="13" name="Рисунок 12" descr="2.gif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324600" y="4524374"/>
                <a:ext cx="2057400" cy="1285875"/>
              </a:xfrm>
              <a:prstGeom prst="rect">
                <a:avLst/>
              </a:prstGeom>
            </p:spPr>
          </p:pic>
          <p:pic>
            <p:nvPicPr>
              <p:cNvPr id="15" name="Рисунок 14" descr="2.gif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943600" y="4953000"/>
                <a:ext cx="2057400" cy="1285875"/>
              </a:xfrm>
              <a:prstGeom prst="rect">
                <a:avLst/>
              </a:prstGeom>
            </p:spPr>
          </p:pic>
          <p:pic>
            <p:nvPicPr>
              <p:cNvPr id="16" name="Рисунок 15" descr="2.gif"/>
              <p:cNvPicPr>
                <a:picLocks noChangeAspect="1"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flipH="1">
                <a:off x="5334000" y="5105400"/>
                <a:ext cx="2057400" cy="1285875"/>
              </a:xfrm>
              <a:prstGeom prst="rect">
                <a:avLst/>
              </a:prstGeom>
            </p:spPr>
          </p:pic>
        </p:grpSp>
        <p:sp>
          <p:nvSpPr>
            <p:cNvPr id="18" name="TextBox 17"/>
            <p:cNvSpPr txBox="1"/>
            <p:nvPr/>
          </p:nvSpPr>
          <p:spPr>
            <a:xfrm>
              <a:off x="4876800" y="3962400"/>
              <a:ext cx="3962400" cy="64633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/>
              </a:prstTxWarp>
              <a:spAutoFit/>
            </a:bodyPr>
            <a:lstStyle/>
            <a:p>
              <a:r>
                <a:rPr lang="ru-RU" sz="3600" b="1" dirty="0" smtClean="0"/>
                <a:t>Крымское ханство</a:t>
              </a:r>
              <a:endParaRPr lang="ru-RU" sz="3600" b="1" dirty="0"/>
            </a:p>
          </p:txBody>
        </p:sp>
      </p:grpSp>
      <p:sp>
        <p:nvSpPr>
          <p:cNvPr id="26" name="Багетная рамка 25"/>
          <p:cNvSpPr/>
          <p:nvPr/>
        </p:nvSpPr>
        <p:spPr>
          <a:xfrm>
            <a:off x="6629400" y="1981200"/>
            <a:ext cx="2209800" cy="838200"/>
          </a:xfrm>
          <a:prstGeom prst="bevel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Причина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3.46821E-6 L -0.28334 -0.17758 " pathEditMode="relative" ptsTypes="AA">
                                      <p:cBhvr>
                                        <p:cTn id="2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3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о.png"/>
          <p:cNvPicPr>
            <a:picLocks noChangeAspect="1"/>
          </p:cNvPicPr>
          <p:nvPr/>
        </p:nvPicPr>
        <p:blipFill>
          <a:blip r:embed="rId2"/>
          <a:srcRect l="4852" r="21677" b="12048"/>
          <a:stretch>
            <a:fillRect/>
          </a:stretch>
        </p:blipFill>
        <p:spPr>
          <a:xfrm>
            <a:off x="0" y="0"/>
            <a:ext cx="8610600" cy="6629400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4038600" y="1295400"/>
            <a:ext cx="1905000" cy="1523999"/>
            <a:chOff x="-2362200" y="1066800"/>
            <a:chExt cx="1828800" cy="2097107"/>
          </a:xfrm>
        </p:grpSpPr>
        <p:pic>
          <p:nvPicPr>
            <p:cNvPr id="4" name="Рисунок 3" descr="i.jpg"/>
            <p:cNvPicPr>
              <a:picLocks noChangeAspect="1"/>
            </p:cNvPicPr>
            <p:nvPr/>
          </p:nvPicPr>
          <p:blipFill>
            <a:blip r:embed="rId3"/>
            <a:srcRect b="12667"/>
            <a:stretch>
              <a:fillRect/>
            </a:stretch>
          </p:blipFill>
          <p:spPr>
            <a:xfrm>
              <a:off x="-2362200" y="1066800"/>
              <a:ext cx="1643063" cy="1070852"/>
            </a:xfrm>
            <a:prstGeom prst="triangle">
              <a:avLst/>
            </a:prstGeom>
          </p:spPr>
        </p:pic>
        <p:sp>
          <p:nvSpPr>
            <p:cNvPr id="5" name="Овал 4"/>
            <p:cNvSpPr/>
            <p:nvPr/>
          </p:nvSpPr>
          <p:spPr>
            <a:xfrm>
              <a:off x="-2133600" y="2209800"/>
              <a:ext cx="457200" cy="4572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1600200" y="2209800"/>
              <a:ext cx="106680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/>
                <a:t>Азов</a:t>
              </a:r>
            </a:p>
            <a:p>
              <a:r>
                <a:rPr lang="ru-RU" sz="2800" b="1" dirty="0" smtClean="0"/>
                <a:t>1736</a:t>
              </a:r>
              <a:endParaRPr lang="ru-RU" sz="28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3810000" y="3810000"/>
            <a:ext cx="2438400" cy="1927086"/>
            <a:chOff x="-2438400" y="2895600"/>
            <a:chExt cx="2438400" cy="1927086"/>
          </a:xfrm>
        </p:grpSpPr>
        <p:pic>
          <p:nvPicPr>
            <p:cNvPr id="9" name="Рисунок 8" descr="i.jpg"/>
            <p:cNvPicPr>
              <a:picLocks noChangeAspect="1"/>
            </p:cNvPicPr>
            <p:nvPr/>
          </p:nvPicPr>
          <p:blipFill>
            <a:blip r:embed="rId3"/>
            <a:srcRect b="9333"/>
            <a:stretch>
              <a:fillRect/>
            </a:stretch>
          </p:blipFill>
          <p:spPr>
            <a:xfrm>
              <a:off x="-2438400" y="2895600"/>
              <a:ext cx="1464049" cy="990600"/>
            </a:xfrm>
            <a:prstGeom prst="triangle">
              <a:avLst/>
            </a:prstGeom>
          </p:spPr>
        </p:pic>
        <p:sp>
          <p:nvSpPr>
            <p:cNvPr id="10" name="Овал 9"/>
            <p:cNvSpPr/>
            <p:nvPr/>
          </p:nvSpPr>
          <p:spPr>
            <a:xfrm>
              <a:off x="-2286000" y="3886200"/>
              <a:ext cx="381000" cy="304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-1752600" y="4114800"/>
              <a:ext cx="1752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Крепость Хотин 1739</a:t>
              </a:r>
              <a:endParaRPr lang="ru-RU" sz="2000" b="1" dirty="0"/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1371600" y="3810000"/>
            <a:ext cx="2209800" cy="2133599"/>
            <a:chOff x="-2819400" y="-228600"/>
            <a:chExt cx="1828800" cy="2158663"/>
          </a:xfrm>
        </p:grpSpPr>
        <p:pic>
          <p:nvPicPr>
            <p:cNvPr id="12" name="Рисунок 11" descr="i.jpg"/>
            <p:cNvPicPr>
              <a:picLocks noChangeAspect="1"/>
            </p:cNvPicPr>
            <p:nvPr/>
          </p:nvPicPr>
          <p:blipFill>
            <a:blip r:embed="rId3"/>
            <a:srcRect b="9333"/>
            <a:stretch>
              <a:fillRect/>
            </a:stretch>
          </p:blipFill>
          <p:spPr>
            <a:xfrm>
              <a:off x="-2819400" y="-228600"/>
              <a:ext cx="1464049" cy="990600"/>
            </a:xfrm>
            <a:prstGeom prst="triangle">
              <a:avLst/>
            </a:prstGeom>
          </p:spPr>
        </p:pic>
        <p:sp>
          <p:nvSpPr>
            <p:cNvPr id="13" name="Овал 12"/>
            <p:cNvSpPr/>
            <p:nvPr/>
          </p:nvSpPr>
          <p:spPr>
            <a:xfrm>
              <a:off x="-2743200" y="762000"/>
              <a:ext cx="381000" cy="30480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-2209800" y="914400"/>
              <a:ext cx="1219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Крепость Очаков</a:t>
              </a:r>
            </a:p>
            <a:p>
              <a:r>
                <a:rPr lang="ru-RU" sz="2000" b="1" dirty="0" smtClean="0"/>
                <a:t>1737</a:t>
              </a:r>
              <a:endParaRPr lang="ru-RU" sz="2000" b="1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533400" y="1295400"/>
            <a:ext cx="1981200" cy="1847910"/>
            <a:chOff x="-2286000" y="2057400"/>
            <a:chExt cx="1981200" cy="1847910"/>
          </a:xfrm>
        </p:grpSpPr>
        <p:pic>
          <p:nvPicPr>
            <p:cNvPr id="17" name="Рисунок 16" descr="i (1)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2286000" y="2057400"/>
              <a:ext cx="1905000" cy="1428750"/>
            </a:xfrm>
            <a:prstGeom prst="triangle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-2133600" y="3505200"/>
              <a:ext cx="18288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Бахчисарай</a:t>
              </a:r>
              <a:endParaRPr lang="ru-RU" sz="2000" b="1" dirty="0"/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-1371600" y="2362200"/>
              <a:ext cx="762000" cy="6096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-1676400" y="2286000"/>
              <a:ext cx="1295400" cy="68580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5" name="Стрелка вправо 24"/>
          <p:cNvSpPr/>
          <p:nvPr/>
        </p:nvSpPr>
        <p:spPr>
          <a:xfrm rot="10800000" flipV="1">
            <a:off x="7467600" y="0"/>
            <a:ext cx="1676400" cy="1219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tx1"/>
                </a:solidFill>
              </a:rPr>
              <a:t>Мелих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6" name="Стрелка вправо 25"/>
          <p:cNvSpPr/>
          <p:nvPr/>
        </p:nvSpPr>
        <p:spPr>
          <a:xfrm rot="8923436" flipV="1">
            <a:off x="6389932" y="4200168"/>
            <a:ext cx="2772832" cy="16002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Северный Кавказ</a:t>
            </a:r>
            <a:endParaRPr lang="ru-RU" sz="3200" b="1" dirty="0">
              <a:solidFill>
                <a:schemeClr val="tx1"/>
              </a:solidFill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0" y="-38100"/>
            <a:ext cx="9144000" cy="6896100"/>
            <a:chOff x="-19812000" y="-800100"/>
            <a:chExt cx="9144000" cy="6896100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-19812000" y="-762000"/>
              <a:ext cx="9144000" cy="6858000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Багетная рамка 27"/>
            <p:cNvSpPr/>
            <p:nvPr/>
          </p:nvSpPr>
          <p:spPr>
            <a:xfrm>
              <a:off x="-19278600" y="-800100"/>
              <a:ext cx="8153400" cy="1600200"/>
            </a:xfrm>
            <a:prstGeom prst="bevel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Турция вынуждена пойти на мир</a:t>
              </a:r>
              <a:endParaRPr lang="ru-RU" sz="4000" b="1" dirty="0"/>
            </a:p>
          </p:txBody>
        </p:sp>
        <p:sp>
          <p:nvSpPr>
            <p:cNvPr id="29" name="Стрелка вниз 28"/>
            <p:cNvSpPr/>
            <p:nvPr/>
          </p:nvSpPr>
          <p:spPr>
            <a:xfrm>
              <a:off x="-16078200" y="1143000"/>
              <a:ext cx="914400" cy="1066800"/>
            </a:xfrm>
            <a:prstGeom prst="down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Багетная рамка 29"/>
            <p:cNvSpPr/>
            <p:nvPr/>
          </p:nvSpPr>
          <p:spPr>
            <a:xfrm>
              <a:off x="-19431000" y="2438400"/>
              <a:ext cx="8229600" cy="3429000"/>
            </a:xfrm>
            <a:prstGeom prst="bevel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Белградский мирный договор 1739 г:</a:t>
              </a:r>
            </a:p>
            <a:p>
              <a:pPr algn="ctr"/>
              <a:r>
                <a:rPr lang="ru-RU" sz="3200" b="1" dirty="0" smtClean="0"/>
                <a:t>1 Россия возвратила Азов</a:t>
              </a:r>
            </a:p>
            <a:p>
              <a:pPr algn="ctr"/>
              <a:r>
                <a:rPr lang="ru-RU" sz="3200" b="1" dirty="0" smtClean="0"/>
                <a:t>2 К России были присоединены небольшие территории Правобережной Украины, занятые прежде Турцией.</a:t>
              </a:r>
              <a:endParaRPr lang="ru-RU" sz="3200" b="1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0" y="0"/>
            <a:ext cx="8991600" cy="6858000"/>
            <a:chOff x="-8991600" y="-5715000"/>
            <a:chExt cx="8991600" cy="6858000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-8991600" y="-5715000"/>
              <a:ext cx="8991600" cy="6858000"/>
            </a:xfrm>
            <a:prstGeom prst="rect">
              <a:avLst/>
            </a:prstGeom>
            <a:gradFill flip="none" rotWithShape="1">
              <a:gsLst>
                <a:gs pos="0">
                  <a:srgbClr val="FFFF00">
                    <a:tint val="66000"/>
                    <a:satMod val="160000"/>
                  </a:srgbClr>
                </a:gs>
                <a:gs pos="50000">
                  <a:srgbClr val="FFFF00">
                    <a:tint val="44500"/>
                    <a:satMod val="160000"/>
                  </a:srgbClr>
                </a:gs>
                <a:gs pos="100000">
                  <a:srgbClr val="FFFF00">
                    <a:tint val="23500"/>
                    <a:satMod val="160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-7924800" y="-3733800"/>
              <a:ext cx="655320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800" b="1" dirty="0" smtClean="0"/>
                <a:t>Ни выхода к Черному морю, ни права иметь крепости и флот в Азовском море Россия так и не получила</a:t>
              </a:r>
              <a:endParaRPr lang="ru-RU" sz="4800" b="1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304800" y="304800"/>
            <a:ext cx="8839200" cy="838200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Русско-шведская война 1741-1743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609600" y="1295400"/>
            <a:ext cx="7543800" cy="1447800"/>
            <a:chOff x="-7543800" y="-1447800"/>
            <a:chExt cx="7543800" cy="14478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-7543800" y="-1447800"/>
              <a:ext cx="2895600" cy="14478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tx1"/>
                  </a:solidFill>
                </a:rPr>
                <a:t>Швеция, Франция и Пруссия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-2895600" y="-1447800"/>
              <a:ext cx="2895600" cy="1447800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>
                  <a:solidFill>
                    <a:schemeClr val="tx1"/>
                  </a:solidFill>
                </a:rPr>
                <a:t>Россия</a:t>
              </a:r>
              <a:endParaRPr lang="ru-RU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7" name="Стрелка вправо 6"/>
            <p:cNvSpPr/>
            <p:nvPr/>
          </p:nvSpPr>
          <p:spPr>
            <a:xfrm>
              <a:off x="-4648200" y="-1371600"/>
              <a:ext cx="1828800" cy="990600"/>
            </a:xfrm>
            <a:prstGeom prst="rightArrow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1741 </a:t>
              </a:r>
            </a:p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война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Овал 7"/>
          <p:cNvSpPr/>
          <p:nvPr/>
        </p:nvSpPr>
        <p:spPr>
          <a:xfrm>
            <a:off x="3810000" y="3657600"/>
            <a:ext cx="4572000" cy="2590800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Финляндия</a:t>
            </a:r>
            <a:endParaRPr lang="ru-RU" sz="4000" b="1" dirty="0">
              <a:solidFill>
                <a:schemeClr val="tx1"/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81000" y="2743200"/>
            <a:ext cx="3276600" cy="2397087"/>
            <a:chOff x="-3581400" y="3505200"/>
            <a:chExt cx="3276600" cy="2397087"/>
          </a:xfrm>
        </p:grpSpPr>
        <p:pic>
          <p:nvPicPr>
            <p:cNvPr id="10" name="Рисунок 9" descr="images (1)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BCBCBC"/>
                </a:clrFrom>
                <a:clrTo>
                  <a:srgbClr val="BCBCBC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3048000" y="4038600"/>
              <a:ext cx="2667000" cy="1863687"/>
            </a:xfrm>
            <a:prstGeom prst="homePlate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-3581400" y="3505200"/>
              <a:ext cx="3276600" cy="523220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r>
                <a:rPr lang="ru-RU" sz="2800" dirty="0" smtClean="0"/>
                <a:t>Шведские войска</a:t>
              </a:r>
              <a:endParaRPr lang="ru-RU" sz="28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991100" y="2819400"/>
            <a:ext cx="4152900" cy="3286125"/>
            <a:chOff x="9525000" y="4038600"/>
            <a:chExt cx="4152900" cy="3286125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10058400" y="4343400"/>
              <a:ext cx="3619500" cy="2981325"/>
              <a:chOff x="10058400" y="4343400"/>
              <a:chExt cx="3619500" cy="2981325"/>
            </a:xfrm>
          </p:grpSpPr>
          <p:pic>
            <p:nvPicPr>
              <p:cNvPr id="13" name="Рисунок 12" descr="images (2)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058400" y="4343400"/>
                <a:ext cx="2705100" cy="1685925"/>
              </a:xfrm>
              <a:prstGeom prst="rect">
                <a:avLst/>
              </a:prstGeom>
            </p:spPr>
          </p:pic>
          <p:pic>
            <p:nvPicPr>
              <p:cNvPr id="14" name="Рисунок 13" descr="images (2).jpg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972800" y="5638800"/>
                <a:ext cx="2705100" cy="1685925"/>
              </a:xfrm>
              <a:prstGeom prst="rect">
                <a:avLst/>
              </a:prstGeom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9525000" y="4038600"/>
              <a:ext cx="4038600" cy="461665"/>
            </a:xfrm>
            <a:prstGeom prst="rect">
              <a:avLst/>
            </a:prstGeom>
            <a:noFill/>
          </p:spPr>
          <p:txBody>
            <a:bodyPr wrap="square" rtlCol="0">
              <a:prstTxWarp prst="textChevron">
                <a:avLst/>
              </a:prstTxWarp>
              <a:spAutoFit/>
            </a:bodyPr>
            <a:lstStyle/>
            <a:p>
              <a:r>
                <a:rPr lang="ru-RU" sz="2400" dirty="0" smtClean="0"/>
                <a:t>Армия </a:t>
              </a:r>
              <a:r>
                <a:rPr lang="ru-RU" sz="2400" dirty="0" err="1" smtClean="0"/>
                <a:t>Ласси</a:t>
              </a:r>
              <a:endParaRPr lang="ru-RU" sz="2400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66667E-6 2.96296E-6 L 0.35001 0.17777 " pathEditMode="relative" ptsTypes="AA">
                                      <p:cBhvr>
                                        <p:cTn id="2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0" y="0"/>
            <a:ext cx="8839200" cy="838200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Русско-шведская война 1741-1743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6875" y="950343"/>
            <a:ext cx="8717125" cy="923026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Война продолжалась и при Елизавете Петровне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875" y="1950289"/>
            <a:ext cx="8717125" cy="923026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Поражение шведов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26875" y="2895600"/>
            <a:ext cx="8717125" cy="2675627"/>
            <a:chOff x="-8001000" y="6858000"/>
            <a:chExt cx="8717125" cy="2675627"/>
          </a:xfrm>
        </p:grpSpPr>
        <p:sp>
          <p:nvSpPr>
            <p:cNvPr id="6" name="Стрелка вниз 5"/>
            <p:cNvSpPr/>
            <p:nvPr/>
          </p:nvSpPr>
          <p:spPr>
            <a:xfrm>
              <a:off x="-3886200" y="6858000"/>
              <a:ext cx="914400" cy="1759070"/>
            </a:xfrm>
            <a:prstGeom prst="downArrow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-8001000" y="8610600"/>
              <a:ext cx="8717125" cy="923027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tx1"/>
                  </a:solidFill>
                </a:rPr>
                <a:t>Независимость Финляндии</a:t>
              </a:r>
              <a:endParaRPr lang="ru-RU" sz="28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0" y="0"/>
            <a:ext cx="9423918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1742г Капитуляция под </a:t>
            </a:r>
            <a:r>
              <a:rPr lang="ru-RU" sz="4800" b="1" dirty="0" err="1" smtClean="0"/>
              <a:t>Гельсингфорсом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1742г </a:t>
            </a:r>
            <a:r>
              <a:rPr lang="ru-RU" sz="4800" b="1" u="sng" dirty="0" err="1" smtClean="0">
                <a:solidFill>
                  <a:srgbClr val="FFFF00"/>
                </a:solidFill>
              </a:rPr>
              <a:t>Абосский</a:t>
            </a:r>
            <a:r>
              <a:rPr lang="ru-RU" sz="4800" b="1" u="sng" dirty="0" smtClean="0">
                <a:solidFill>
                  <a:srgbClr val="FFFF00"/>
                </a:solidFill>
              </a:rPr>
              <a:t> мир</a:t>
            </a:r>
            <a:endParaRPr lang="ru-RU" sz="4800" b="1" u="sng" dirty="0" smtClean="0">
              <a:solidFill>
                <a:srgbClr val="C00000"/>
              </a:solidFill>
            </a:endParaRPr>
          </a:p>
          <a:p>
            <a:pPr algn="ctr"/>
            <a:r>
              <a:rPr lang="ru-RU" sz="4800" b="1" u="sng" dirty="0" smtClean="0">
                <a:solidFill>
                  <a:srgbClr val="C00000"/>
                </a:solidFill>
              </a:rPr>
              <a:t>Швеция подтвердила балтийские приобретения России и передала ей часть территории Финляндии</a:t>
            </a:r>
            <a:r>
              <a:rPr lang="ru-RU" sz="4800" b="1" dirty="0" smtClean="0"/>
              <a:t>.</a:t>
            </a:r>
          </a:p>
          <a:p>
            <a:pPr algn="ctr"/>
            <a:endParaRPr lang="ru-RU" sz="4800" b="1" u="sng" dirty="0" smtClean="0">
              <a:solidFill>
                <a:srgbClr val="FFFF00"/>
              </a:solidFill>
            </a:endParaRPr>
          </a:p>
          <a:p>
            <a:pPr algn="ctr"/>
            <a:endParaRPr lang="ru-RU" sz="4800" b="1" u="sng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8763000" cy="1295400"/>
          </a:xfrm>
          <a:prstGeom prst="beve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Продвижение России  на Восток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Хорда 2"/>
          <p:cNvSpPr/>
          <p:nvPr/>
        </p:nvSpPr>
        <p:spPr>
          <a:xfrm>
            <a:off x="1219200" y="1752600"/>
            <a:ext cx="4800600" cy="3352800"/>
          </a:xfrm>
          <a:prstGeom prst="chor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 rot="19946538">
            <a:off x="533400" y="1752600"/>
            <a:ext cx="2730427" cy="523220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2800" i="1" dirty="0" smtClean="0"/>
              <a:t>Казахские земли</a:t>
            </a:r>
            <a:endParaRPr lang="ru-RU" sz="28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371600" y="3048000"/>
            <a:ext cx="2971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Междоусобная война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133600" y="1676400"/>
            <a:ext cx="7010400" cy="3040797"/>
            <a:chOff x="-7391400" y="5791200"/>
            <a:chExt cx="7010400" cy="3040797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-5029200" y="5791200"/>
              <a:ext cx="4648200" cy="1066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smtClean="0">
                  <a:solidFill>
                    <a:srgbClr val="002060"/>
                  </a:solidFill>
                </a:rPr>
                <a:t>Набеги  </a:t>
              </a:r>
              <a:r>
                <a:rPr lang="ru-RU" sz="2400" dirty="0" err="1" smtClean="0">
                  <a:solidFill>
                    <a:srgbClr val="002060"/>
                  </a:solidFill>
                </a:rPr>
                <a:t>джунгаров</a:t>
              </a:r>
              <a:r>
                <a:rPr lang="ru-RU" sz="2400" dirty="0" smtClean="0">
                  <a:solidFill>
                    <a:srgbClr val="002060"/>
                  </a:solidFill>
                </a:rPr>
                <a:t>, калмыков, казаков, башкир, хивинских и бухарских ханов</a:t>
              </a:r>
              <a:endParaRPr lang="ru-RU" sz="2400" dirty="0">
                <a:solidFill>
                  <a:srgbClr val="002060"/>
                </a:solidFill>
              </a:endParaRPr>
            </a:p>
          </p:txBody>
        </p:sp>
        <p:sp>
          <p:nvSpPr>
            <p:cNvPr id="8" name="Стрелка вниз 7"/>
            <p:cNvSpPr/>
            <p:nvPr/>
          </p:nvSpPr>
          <p:spPr>
            <a:xfrm rot="2182826">
              <a:off x="-5159098" y="7113307"/>
              <a:ext cx="1371600" cy="1554318"/>
            </a:xfrm>
            <a:prstGeom prst="downArrow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-7391400" y="8001000"/>
              <a:ext cx="28956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dirty="0" smtClean="0">
                  <a:solidFill>
                    <a:srgbClr val="C00000"/>
                  </a:solidFill>
                </a:rPr>
                <a:t>Материальные потери и жертвы</a:t>
              </a:r>
              <a:endParaRPr lang="ru-RU" sz="2400" b="1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685800" y="4800600"/>
            <a:ext cx="3200400" cy="1371600"/>
            <a:chOff x="-3733800" y="5486400"/>
            <a:chExt cx="3200400" cy="1371600"/>
          </a:xfrm>
        </p:grpSpPr>
        <p:cxnSp>
          <p:nvCxnSpPr>
            <p:cNvPr id="12" name="Прямая со стрелкой 11"/>
            <p:cNvCxnSpPr/>
            <p:nvPr/>
          </p:nvCxnSpPr>
          <p:spPr>
            <a:xfrm rot="5400000">
              <a:off x="-2513806" y="5790406"/>
              <a:ext cx="6096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-3733800" y="6096000"/>
              <a:ext cx="3200400" cy="7620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Помощь к властям России</a:t>
              </a:r>
              <a:endParaRPr lang="ru-RU" sz="2400" b="1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114800" y="4343400"/>
            <a:ext cx="5029200" cy="2514600"/>
            <a:chOff x="14249400" y="7543800"/>
            <a:chExt cx="5029200" cy="1905000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14249400" y="8229600"/>
              <a:ext cx="1295400" cy="609600"/>
            </a:xfrm>
            <a:prstGeom prst="rightArrow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621000" y="7543800"/>
              <a:ext cx="3657600" cy="1905000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В 1731 году в состав России вошли земли казахского Младшего </a:t>
              </a:r>
              <a:r>
                <a:rPr lang="ru-RU" sz="2400" b="1" dirty="0" err="1" smtClean="0">
                  <a:solidFill>
                    <a:schemeClr val="tx1"/>
                  </a:solidFill>
                </a:rPr>
                <a:t>жуза</a:t>
              </a:r>
              <a:r>
                <a:rPr lang="ru-RU" sz="2400" b="1" dirty="0" smtClean="0">
                  <a:solidFill>
                    <a:schemeClr val="tx1"/>
                  </a:solidFill>
                </a:rPr>
                <a:t>, а в 1740-1743 </a:t>
              </a:r>
              <a:r>
                <a:rPr lang="ru-RU" sz="2400" b="1" dirty="0" err="1" smtClean="0">
                  <a:solidFill>
                    <a:schemeClr val="tx1"/>
                  </a:solidFill>
                </a:rPr>
                <a:t>гг</a:t>
              </a:r>
              <a:r>
                <a:rPr lang="ru-RU" sz="2400" b="1" dirty="0" smtClean="0">
                  <a:solidFill>
                    <a:schemeClr val="tx1"/>
                  </a:solidFill>
                </a:rPr>
                <a:t>-. Среднего </a:t>
              </a:r>
              <a:r>
                <a:rPr lang="ru-RU" sz="2400" b="1" dirty="0" err="1" smtClean="0">
                  <a:solidFill>
                    <a:schemeClr val="tx1"/>
                  </a:solidFill>
                </a:rPr>
                <a:t>жуза</a:t>
              </a:r>
              <a:r>
                <a:rPr lang="ru-RU" sz="2400" b="1" dirty="0" smtClean="0">
                  <a:solidFill>
                    <a:schemeClr val="tx1"/>
                  </a:solidFill>
                </a:rPr>
                <a:t>.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0"/>
            <a:ext cx="8763000" cy="762000"/>
          </a:xfrm>
          <a:prstGeom prst="beve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Семилетняя </a:t>
            </a:r>
            <a:r>
              <a:rPr lang="ru-RU" sz="3200" b="1" dirty="0" smtClean="0">
                <a:solidFill>
                  <a:schemeClr val="tx1"/>
                </a:solidFill>
              </a:rPr>
              <a:t>война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0" y="990600"/>
            <a:ext cx="7924800" cy="76944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400" b="1" dirty="0" smtClean="0"/>
              <a:t>Расстановка сил в Европе</a:t>
            </a:r>
            <a:endParaRPr lang="ru-RU" sz="4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524000"/>
            <a:ext cx="2286000" cy="762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Ослабление Австрии</a:t>
            </a:r>
            <a:endParaRPr lang="ru-RU" sz="2400" b="1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2514600" y="1600200"/>
            <a:ext cx="5791200" cy="762000"/>
            <a:chOff x="3352800" y="3124200"/>
            <a:chExt cx="5791200" cy="762000"/>
          </a:xfrm>
        </p:grpSpPr>
        <p:cxnSp>
          <p:nvCxnSpPr>
            <p:cNvPr id="6" name="Прямая со стрелкой 5"/>
            <p:cNvCxnSpPr/>
            <p:nvPr/>
          </p:nvCxnSpPr>
          <p:spPr>
            <a:xfrm>
              <a:off x="3352800" y="3505200"/>
              <a:ext cx="1066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4419600" y="3124200"/>
              <a:ext cx="4724400" cy="76200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Укреплению отношений с Францией</a:t>
              </a:r>
              <a:endParaRPr lang="ru-RU" sz="2400" b="1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04800" y="2438400"/>
            <a:ext cx="7848600" cy="1905000"/>
            <a:chOff x="304800" y="3886200"/>
            <a:chExt cx="7848600" cy="19050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304800" y="3962400"/>
              <a:ext cx="2362200" cy="762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/>
                <a:t>Франция</a:t>
              </a:r>
              <a:endParaRPr lang="ru-RU" sz="3600" b="1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791200" y="3886200"/>
              <a:ext cx="2362200" cy="762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/>
                <a:t>Англия</a:t>
              </a:r>
              <a:endParaRPr lang="ru-RU" sz="4000" b="1" dirty="0"/>
            </a:p>
          </p:txBody>
        </p:sp>
        <p:cxnSp>
          <p:nvCxnSpPr>
            <p:cNvPr id="12" name="Прямая со стрелкой 11"/>
            <p:cNvCxnSpPr>
              <a:stCxn id="9" idx="3"/>
            </p:cNvCxnSpPr>
            <p:nvPr/>
          </p:nvCxnSpPr>
          <p:spPr>
            <a:xfrm>
              <a:off x="2667000" y="4343400"/>
              <a:ext cx="3048000" cy="1588"/>
            </a:xfrm>
            <a:prstGeom prst="straightConnector1">
              <a:avLst/>
            </a:prstGeom>
            <a:ln>
              <a:headEnd type="arrow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2819400" y="3886200"/>
              <a:ext cx="27432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dirty="0" smtClean="0"/>
                <a:t>противоречия</a:t>
              </a:r>
              <a:endParaRPr lang="ru-RU" sz="3200" b="1" dirty="0"/>
            </a:p>
          </p:txBody>
        </p:sp>
        <p:cxnSp>
          <p:nvCxnSpPr>
            <p:cNvPr id="16" name="Прямая со стрелкой 15"/>
            <p:cNvCxnSpPr>
              <a:stCxn id="13" idx="2"/>
            </p:cNvCxnSpPr>
            <p:nvPr/>
          </p:nvCxnSpPr>
          <p:spPr>
            <a:xfrm rot="5400000">
              <a:off x="3873788" y="4788187"/>
              <a:ext cx="63442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2133600" y="5181600"/>
              <a:ext cx="4419600" cy="6096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Американские владения</a:t>
              </a:r>
              <a:endParaRPr lang="ru-RU" sz="2800" b="1" dirty="0"/>
            </a:p>
          </p:txBody>
        </p:sp>
      </p:grpSp>
      <p:sp>
        <p:nvSpPr>
          <p:cNvPr id="19" name="Прямоугольник 18"/>
          <p:cNvSpPr/>
          <p:nvPr/>
        </p:nvSpPr>
        <p:spPr>
          <a:xfrm>
            <a:off x="228600" y="4800600"/>
            <a:ext cx="8077200" cy="9144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Усиление Пруссии в Европе – Непобедимая Армия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0" y="838200"/>
            <a:ext cx="9144000" cy="6019800"/>
          </a:xfrm>
          <a:prstGeom prst="rect">
            <a:avLst/>
          </a:prstGeom>
          <a:solidFill>
            <a:srgbClr val="00B0F0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1676400"/>
            <a:ext cx="3962400" cy="4419600"/>
          </a:xfrm>
          <a:prstGeom prst="rect">
            <a:avLst/>
          </a:prstGeom>
          <a:solidFill>
            <a:srgbClr val="F9138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Пруссия и Англия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76800" y="1676400"/>
            <a:ext cx="3962400" cy="4419600"/>
          </a:xfrm>
          <a:prstGeom prst="rect">
            <a:avLst/>
          </a:prstGeom>
          <a:solidFill>
            <a:srgbClr val="F91386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Франция, Австрия, Россия, Саксония</a:t>
            </a:r>
          </a:p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С 1757 года - Швеция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4800" y="914400"/>
            <a:ext cx="8458200" cy="7620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Коалиции</a:t>
            </a:r>
            <a:endParaRPr lang="ru-RU" sz="4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52400"/>
            <a:ext cx="8610600" cy="53340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1756 – Фридрих разгромил Саксонскую армию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762000"/>
            <a:ext cx="8610600" cy="5334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1756 г – в войну с Пруссией вступила Россия</a:t>
            </a:r>
            <a:endParaRPr lang="ru-RU" sz="2800" b="1" dirty="0"/>
          </a:p>
        </p:txBody>
      </p:sp>
      <p:pic>
        <p:nvPicPr>
          <p:cNvPr id="4" name="Рисунок 3" descr="ро.png"/>
          <p:cNvPicPr>
            <a:picLocks noChangeAspect="1"/>
          </p:cNvPicPr>
          <p:nvPr/>
        </p:nvPicPr>
        <p:blipFill>
          <a:blip r:embed="rId2"/>
          <a:srcRect r="18937" b="11317"/>
          <a:stretch>
            <a:fillRect/>
          </a:stretch>
        </p:blipFill>
        <p:spPr>
          <a:xfrm>
            <a:off x="304800" y="1371600"/>
            <a:ext cx="8534400" cy="48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6248400"/>
            <a:ext cx="7239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Прочитать последствия на с.167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52600" y="5715000"/>
            <a:ext cx="2667000" cy="4572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/>
              <a:t>Кенингсберг</a:t>
            </a:r>
            <a:endParaRPr lang="ru-RU" sz="3200" b="1" dirty="0"/>
          </a:p>
        </p:txBody>
      </p:sp>
      <p:sp>
        <p:nvSpPr>
          <p:cNvPr id="7" name="Пятно 1 6"/>
          <p:cNvSpPr/>
          <p:nvPr/>
        </p:nvSpPr>
        <p:spPr>
          <a:xfrm>
            <a:off x="2057400" y="2667000"/>
            <a:ext cx="914400" cy="7620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но 1 7"/>
          <p:cNvSpPr/>
          <p:nvPr/>
        </p:nvSpPr>
        <p:spPr>
          <a:xfrm>
            <a:off x="4114800" y="2819400"/>
            <a:ext cx="609600" cy="7620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ятно 1 8"/>
          <p:cNvSpPr/>
          <p:nvPr/>
        </p:nvSpPr>
        <p:spPr>
          <a:xfrm>
            <a:off x="4724400" y="3962400"/>
            <a:ext cx="1524000" cy="11430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24600" y="4495800"/>
            <a:ext cx="2819400" cy="95410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Прусская армия разбита</a:t>
            </a:r>
            <a:endParaRPr lang="ru-RU" sz="28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о.png"/>
          <p:cNvPicPr>
            <a:picLocks noChangeAspect="1"/>
          </p:cNvPicPr>
          <p:nvPr/>
        </p:nvPicPr>
        <p:blipFill>
          <a:blip r:embed="rId2"/>
          <a:srcRect r="18937" b="11317"/>
          <a:stretch>
            <a:fillRect/>
          </a:stretch>
        </p:blipFill>
        <p:spPr>
          <a:xfrm>
            <a:off x="304800" y="762000"/>
            <a:ext cx="8534400" cy="4800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" y="4114800"/>
            <a:ext cx="2667000" cy="12192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В.В. </a:t>
            </a:r>
            <a:r>
              <a:rPr lang="ru-RU" sz="2800" b="1" dirty="0" err="1" smtClean="0"/>
              <a:t>Фермор</a:t>
            </a:r>
            <a:endParaRPr lang="ru-RU" sz="2800" b="1" dirty="0"/>
          </a:p>
        </p:txBody>
      </p:sp>
      <p:sp>
        <p:nvSpPr>
          <p:cNvPr id="4" name="Овал 3"/>
          <p:cNvSpPr/>
          <p:nvPr/>
        </p:nvSpPr>
        <p:spPr>
          <a:xfrm>
            <a:off x="7315200" y="4191000"/>
            <a:ext cx="685800" cy="5334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781800" y="35052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rgbClr val="C00000"/>
                </a:solidFill>
              </a:rPr>
              <a:t>Кенинсберг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6" name="Багетная рамка 5"/>
          <p:cNvSpPr/>
          <p:nvPr/>
        </p:nvSpPr>
        <p:spPr>
          <a:xfrm>
            <a:off x="0" y="0"/>
            <a:ext cx="9144000" cy="762000"/>
          </a:xfrm>
          <a:prstGeom prst="beve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Семилетняя </a:t>
            </a:r>
            <a:r>
              <a:rPr lang="ru-RU" sz="3200" b="1" dirty="0" smtClean="0">
                <a:solidFill>
                  <a:schemeClr val="tx1"/>
                </a:solidFill>
              </a:rPr>
              <a:t>война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ятно 1 6"/>
          <p:cNvSpPr/>
          <p:nvPr/>
        </p:nvSpPr>
        <p:spPr>
          <a:xfrm>
            <a:off x="6781800" y="3886200"/>
            <a:ext cx="1828800" cy="1371600"/>
          </a:xfrm>
          <a:prstGeom prst="irregularSeal1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0" y="762000"/>
            <a:ext cx="9067800" cy="6096000"/>
            <a:chOff x="-12801600" y="6858000"/>
            <a:chExt cx="9067800" cy="6096000"/>
          </a:xfrm>
        </p:grpSpPr>
        <p:pic>
          <p:nvPicPr>
            <p:cNvPr id="9" name="Рисунок 8" descr="93942254_4000579_477pxElizabeth_of_Russia_by_V_Eriksen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2801600" y="6858000"/>
              <a:ext cx="5238750" cy="6096000"/>
            </a:xfrm>
            <a:prstGeom prst="rect">
              <a:avLst/>
            </a:prstGeom>
          </p:spPr>
        </p:pic>
        <p:sp>
          <p:nvSpPr>
            <p:cNvPr id="10" name="Прямоугольник 9"/>
            <p:cNvSpPr/>
            <p:nvPr/>
          </p:nvSpPr>
          <p:spPr>
            <a:xfrm>
              <a:off x="-7620000" y="6858000"/>
              <a:ext cx="3886200" cy="6096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rgbClr val="C00000"/>
                  </a:solidFill>
                </a:rPr>
                <a:t>Указ о присоединении всей Восточной Пруссии к России</a:t>
              </a:r>
              <a:endParaRPr lang="ru-RU" sz="4400" b="1" dirty="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агетная рамка 1"/>
          <p:cNvSpPr/>
          <p:nvPr/>
        </p:nvSpPr>
        <p:spPr>
          <a:xfrm>
            <a:off x="0" y="0"/>
            <a:ext cx="9144000" cy="762000"/>
          </a:xfrm>
          <a:prstGeom prst="bevel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Семилетняя </a:t>
            </a:r>
            <a:r>
              <a:rPr lang="ru-RU" sz="3200" b="1" dirty="0" smtClean="0">
                <a:solidFill>
                  <a:schemeClr val="tx1"/>
                </a:solidFill>
              </a:rPr>
              <a:t>война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762000"/>
            <a:ext cx="9144000" cy="1066800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 августе 1758 года русская армия вынудила прусскую армию к спешному отступлению</a:t>
            </a:r>
            <a:endParaRPr lang="ru-RU" sz="3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828800"/>
            <a:ext cx="9144000" cy="144780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1759 г –Русская армия под командованием П.С. Салтыкова – победа в сражении под </a:t>
            </a:r>
            <a:r>
              <a:rPr lang="ru-RU" sz="3200" b="1" dirty="0" err="1" smtClean="0"/>
              <a:t>Кунерсдорфом</a:t>
            </a:r>
            <a:endParaRPr lang="ru-RU" sz="32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3352800"/>
            <a:ext cx="9144000" cy="10668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1760- вошли в Берлин</a:t>
            </a:r>
            <a:endParaRPr lang="ru-RU" sz="32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4419600"/>
            <a:ext cx="9144000" cy="10668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1761 – взятие крепости </a:t>
            </a:r>
            <a:r>
              <a:rPr lang="ru-RU" sz="3200" b="1" dirty="0" err="1" smtClean="0"/>
              <a:t>Кольберг</a:t>
            </a:r>
            <a:endParaRPr lang="ru-RU" sz="3200" b="1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0" y="5638800"/>
            <a:ext cx="4572000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4495800" y="5562600"/>
            <a:ext cx="46482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0" y="6096000"/>
            <a:ext cx="9144000" cy="53340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Угроза полного военного поражения в войне</a:t>
            </a:r>
            <a:endParaRPr lang="ru-RU" sz="32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3124200" cy="17526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Смерть Елизаветы Петровны</a:t>
            </a:r>
            <a:endParaRPr lang="ru-RU" sz="28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3429000" y="0"/>
            <a:ext cx="5257800" cy="1752600"/>
            <a:chOff x="3429000" y="0"/>
            <a:chExt cx="5257800" cy="1752600"/>
          </a:xfrm>
        </p:grpSpPr>
        <p:sp>
          <p:nvSpPr>
            <p:cNvPr id="3" name="Стрелка вправо 2"/>
            <p:cNvSpPr/>
            <p:nvPr/>
          </p:nvSpPr>
          <p:spPr>
            <a:xfrm>
              <a:off x="3429000" y="533400"/>
              <a:ext cx="1447800" cy="609600"/>
            </a:xfrm>
            <a:prstGeom prst="rightArrow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4876800" y="0"/>
              <a:ext cx="3810000" cy="17526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Петр </a:t>
              </a:r>
              <a:r>
                <a:rPr lang="en-US" sz="3200" b="1" dirty="0" smtClean="0"/>
                <a:t>III</a:t>
              </a:r>
              <a:endParaRPr lang="ru-RU" sz="3200" b="1" dirty="0" smtClean="0"/>
            </a:p>
            <a:p>
              <a:pPr algn="ctr"/>
              <a:r>
                <a:rPr lang="ru-RU" sz="3200" b="1" dirty="0" smtClean="0"/>
                <a:t>Фридрих </a:t>
              </a:r>
              <a:r>
                <a:rPr lang="en-US" sz="3200" b="1" dirty="0" smtClean="0"/>
                <a:t>II- </a:t>
              </a:r>
              <a:r>
                <a:rPr lang="ru-RU" sz="3200" b="1" dirty="0" smtClean="0"/>
                <a:t>союз</a:t>
              </a:r>
              <a:endParaRPr lang="ru-RU" sz="3200" b="1" dirty="0"/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0" y="2590800"/>
            <a:ext cx="9067800" cy="1905000"/>
            <a:chOff x="-14020800" y="1371600"/>
            <a:chExt cx="9067800" cy="1905000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-14020800" y="1371600"/>
              <a:ext cx="3733800" cy="160020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/>
                <a:t>Переворот 1762</a:t>
              </a:r>
              <a:endParaRPr lang="ru-RU" sz="4800" b="1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-10210800" y="1524000"/>
              <a:ext cx="5257800" cy="1752600"/>
              <a:chOff x="3429000" y="0"/>
              <a:chExt cx="5257800" cy="1752600"/>
            </a:xfrm>
          </p:grpSpPr>
          <p:sp>
            <p:nvSpPr>
              <p:cNvPr id="10" name="Стрелка вправо 9"/>
              <p:cNvSpPr/>
              <p:nvPr/>
            </p:nvSpPr>
            <p:spPr>
              <a:xfrm>
                <a:off x="3429000" y="533400"/>
                <a:ext cx="1447800" cy="609600"/>
              </a:xfrm>
              <a:prstGeom prst="rightArrow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4876800" y="0"/>
                <a:ext cx="3810000" cy="175260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 smtClean="0">
                    <a:solidFill>
                      <a:schemeClr val="tx1"/>
                    </a:solidFill>
                  </a:rPr>
                  <a:t>Позволил России избежать новой затяжной войны</a:t>
                </a:r>
                <a:endParaRPr lang="ru-RU" sz="32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" name="Багетная рамка 12"/>
          <p:cNvSpPr/>
          <p:nvPr/>
        </p:nvSpPr>
        <p:spPr>
          <a:xfrm>
            <a:off x="0" y="4800600"/>
            <a:ext cx="9144000" cy="2057400"/>
          </a:xfrm>
          <a:prstGeom prst="bevel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i="1" u="sng" dirty="0" smtClean="0"/>
              <a:t>Екатерина </a:t>
            </a:r>
            <a:r>
              <a:rPr lang="en-US" sz="4400" b="1" i="1" u="sng" dirty="0" smtClean="0"/>
              <a:t>II</a:t>
            </a:r>
            <a:r>
              <a:rPr lang="ru-RU" sz="4400" b="1" i="1" u="sng" dirty="0" smtClean="0"/>
              <a:t> расторгла союз с Пруссией, но начинать войну не стала.</a:t>
            </a:r>
            <a:endParaRPr lang="ru-RU" sz="4400" b="1" i="1" u="sng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уб 2"/>
          <p:cNvSpPr/>
          <p:nvPr/>
        </p:nvSpPr>
        <p:spPr>
          <a:xfrm>
            <a:off x="381000" y="381000"/>
            <a:ext cx="8305800" cy="1143000"/>
          </a:xfrm>
          <a:prstGeom prst="cub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Вопрос №1</a:t>
            </a:r>
            <a:endParaRPr lang="ru-RU" sz="5400" b="1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228600" y="2971800"/>
            <a:ext cx="2971800" cy="838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25</a:t>
            </a: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304800"/>
            <a:ext cx="8534400" cy="2057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Сколько лет престол сотрясали перевороты?</a:t>
            </a:r>
            <a:endParaRPr lang="ru-RU" sz="4000" b="1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228600" y="5486400"/>
            <a:ext cx="2971800" cy="838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37</a:t>
            </a:r>
            <a:endParaRPr lang="ru-RU" sz="3600" b="1" dirty="0"/>
          </a:p>
        </p:txBody>
      </p:sp>
      <p:sp>
        <p:nvSpPr>
          <p:cNvPr id="8" name="Куб 7"/>
          <p:cNvSpPr/>
          <p:nvPr/>
        </p:nvSpPr>
        <p:spPr>
          <a:xfrm>
            <a:off x="6324600" y="5791200"/>
            <a:ext cx="2286000" cy="685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jivotniea-37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830515"/>
            <a:ext cx="1828800" cy="2532185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410200" y="3429000"/>
            <a:ext cx="32766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228600" y="4267200"/>
            <a:ext cx="2971800" cy="838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35</a:t>
            </a:r>
            <a:endParaRPr lang="ru-RU" sz="36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уб 1"/>
          <p:cNvSpPr/>
          <p:nvPr/>
        </p:nvSpPr>
        <p:spPr>
          <a:xfrm>
            <a:off x="0" y="0"/>
            <a:ext cx="8915400" cy="1219200"/>
          </a:xfrm>
          <a:prstGeom prst="cub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Итоги внешней политики</a:t>
            </a:r>
            <a:endParaRPr lang="ru-RU" sz="3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219200"/>
            <a:ext cx="9144000" cy="5638800"/>
          </a:xfrm>
          <a:prstGeom prst="rect">
            <a:avLst/>
          </a:prstGeom>
          <a:gradFill flip="none" rotWithShape="1">
            <a:gsLst>
              <a:gs pos="0">
                <a:srgbClr val="C00000">
                  <a:tint val="66000"/>
                  <a:satMod val="160000"/>
                </a:srgbClr>
              </a:gs>
              <a:gs pos="50000">
                <a:srgbClr val="C00000">
                  <a:tint val="44500"/>
                  <a:satMod val="160000"/>
                </a:srgbClr>
              </a:gs>
              <a:gs pos="100000">
                <a:srgbClr val="C00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solidFill>
                  <a:schemeClr val="tx1"/>
                </a:solidFill>
              </a:rPr>
              <a:t>Россия прочно утвердилась в Прибалтике и в ходе многочисленных войн этого периода вновь показала себя одной из сильнейших в военном отношении держав в Европе. Ей удалось также расширить свою территорию за счет казахских и некоторых дальневосточных земель.  Турция и Персия признали «спорными» северокавказские земли </a:t>
            </a:r>
            <a:r>
              <a:rPr lang="ru-RU" sz="2800" b="1" i="1" dirty="0" err="1" smtClean="0">
                <a:solidFill>
                  <a:schemeClr val="tx1"/>
                </a:solidFill>
              </a:rPr>
              <a:t>Кабарды</a:t>
            </a:r>
            <a:r>
              <a:rPr lang="ru-RU" sz="2800" b="1" i="1" dirty="0" smtClean="0">
                <a:solidFill>
                  <a:schemeClr val="tx1"/>
                </a:solidFill>
              </a:rPr>
              <a:t> и Дагестана, а также Приазовья.</a:t>
            </a:r>
          </a:p>
          <a:p>
            <a:pPr algn="ctr"/>
            <a:r>
              <a:rPr lang="ru-RU" sz="2800" b="1" i="1" dirty="0" smtClean="0">
                <a:solidFill>
                  <a:schemeClr val="tx1"/>
                </a:solidFill>
              </a:rPr>
              <a:t>В то же время Россия так и не добилась выхода к Черному морю. Не были решены «украинский» и «белорусский» вопросы. </a:t>
            </a:r>
            <a:endParaRPr lang="ru-RU" sz="28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уб 2"/>
          <p:cNvSpPr/>
          <p:nvPr/>
        </p:nvSpPr>
        <p:spPr>
          <a:xfrm>
            <a:off x="381000" y="381000"/>
            <a:ext cx="8305800" cy="1143000"/>
          </a:xfrm>
          <a:prstGeom prst="cub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Вопрос №2</a:t>
            </a:r>
            <a:endParaRPr lang="ru-RU" sz="5400" b="1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457200" y="2133600"/>
            <a:ext cx="4343400" cy="9906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 Анна Ивановна</a:t>
            </a:r>
            <a:br>
              <a:rPr lang="ru-RU" sz="3600" dirty="0" smtClean="0"/>
            </a:br>
            <a:endParaRPr lang="ru-RU" sz="3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0"/>
            <a:ext cx="8534400" cy="2057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Кто из императоров смог дольше удержаться на троне во время дворцовых переворотов?</a:t>
            </a:r>
            <a:endParaRPr lang="ru-RU" sz="4000" b="1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381000" y="3657600"/>
            <a:ext cx="4343400" cy="838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Елизавета Петровна</a:t>
            </a:r>
            <a:endParaRPr lang="ru-RU" sz="3600" b="1" dirty="0"/>
          </a:p>
        </p:txBody>
      </p:sp>
      <p:sp>
        <p:nvSpPr>
          <p:cNvPr id="8" name="Куб 7"/>
          <p:cNvSpPr/>
          <p:nvPr/>
        </p:nvSpPr>
        <p:spPr>
          <a:xfrm>
            <a:off x="6324600" y="5791200"/>
            <a:ext cx="2286000" cy="685800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jivotniea-37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4572000"/>
            <a:ext cx="1828800" cy="2532185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5410200" y="3429000"/>
            <a:ext cx="32766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381000" y="5181600"/>
            <a:ext cx="4419600" cy="838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dirty="0" smtClean="0"/>
              <a:t>Анна Леопольдовна</a:t>
            </a:r>
            <a:endParaRPr lang="ru-RU" sz="3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уб 2"/>
          <p:cNvSpPr/>
          <p:nvPr/>
        </p:nvSpPr>
        <p:spPr>
          <a:xfrm>
            <a:off x="381000" y="381000"/>
            <a:ext cx="8305800" cy="1143000"/>
          </a:xfrm>
          <a:prstGeom prst="cub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Вопрос №3</a:t>
            </a:r>
            <a:endParaRPr lang="ru-RU" sz="5400" b="1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457200" y="2209800"/>
            <a:ext cx="83058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Представители высшего управления церкви;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0"/>
            <a:ext cx="8534400" cy="2057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Кто такие «</a:t>
            </a:r>
            <a:r>
              <a:rPr lang="ru-RU" sz="4000" dirty="0" err="1" smtClean="0"/>
              <a:t>верховники</a:t>
            </a:r>
            <a:r>
              <a:rPr lang="ru-RU" sz="4000" dirty="0" smtClean="0"/>
              <a:t>»?</a:t>
            </a:r>
          </a:p>
          <a:p>
            <a:pPr algn="ctr"/>
            <a:endParaRPr lang="ru-RU" sz="4000" b="1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381000" y="3505200"/>
            <a:ext cx="8382000" cy="1219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dirty="0" smtClean="0"/>
              <a:t>совещательный орган управления страной, после смерти Петра I</a:t>
            </a:r>
            <a:endParaRPr lang="ru-RU" sz="3600" dirty="0"/>
          </a:p>
        </p:txBody>
      </p:sp>
      <p:sp>
        <p:nvSpPr>
          <p:cNvPr id="10" name="Овал 9"/>
          <p:cNvSpPr/>
          <p:nvPr/>
        </p:nvSpPr>
        <p:spPr>
          <a:xfrm>
            <a:off x="7467600" y="3962400"/>
            <a:ext cx="21336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381000" y="5181600"/>
            <a:ext cx="83058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dirty="0" smtClean="0"/>
              <a:t>Высшее офицерство, ведавшее вопросами армии и её обеспечения;</a:t>
            </a:r>
            <a:endParaRPr lang="ru-RU" sz="3600" dirty="0"/>
          </a:p>
        </p:txBody>
      </p:sp>
      <p:pic>
        <p:nvPicPr>
          <p:cNvPr id="9" name="Рисунок 8" descr="jivotniea-37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3200400"/>
            <a:ext cx="1828800" cy="253218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Куб 2"/>
          <p:cNvSpPr/>
          <p:nvPr/>
        </p:nvSpPr>
        <p:spPr>
          <a:xfrm>
            <a:off x="381000" y="381000"/>
            <a:ext cx="8305800" cy="1143000"/>
          </a:xfrm>
          <a:prstGeom prst="cub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/>
              <a:t>Вопрос №4</a:t>
            </a:r>
            <a:endParaRPr lang="ru-RU" sz="5400" b="1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381000" y="3581400"/>
            <a:ext cx="83058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200" dirty="0" smtClean="0"/>
              <a:t>Правила проведения военных смотров;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0"/>
            <a:ext cx="8534400" cy="20574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dirty="0" smtClean="0"/>
              <a:t>Что такое «кондиции 1730 года»?</a:t>
            </a:r>
          </a:p>
          <a:p>
            <a:pPr algn="ctr"/>
            <a:endParaRPr lang="ru-RU" sz="4000" b="1" dirty="0"/>
          </a:p>
        </p:txBody>
      </p:sp>
      <p:sp>
        <p:nvSpPr>
          <p:cNvPr id="7" name="Багетная рамка 6"/>
          <p:cNvSpPr/>
          <p:nvPr/>
        </p:nvSpPr>
        <p:spPr>
          <a:xfrm>
            <a:off x="304800" y="2057400"/>
            <a:ext cx="8382000" cy="12192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/>
              <a:t>Условия, ограничивающие самодержавную власть</a:t>
            </a:r>
            <a:endParaRPr lang="ru-RU" sz="3600" dirty="0"/>
          </a:p>
        </p:txBody>
      </p:sp>
      <p:sp>
        <p:nvSpPr>
          <p:cNvPr id="13" name="Багетная рамка 12"/>
          <p:cNvSpPr/>
          <p:nvPr/>
        </p:nvSpPr>
        <p:spPr>
          <a:xfrm>
            <a:off x="381000" y="5181600"/>
            <a:ext cx="8305800" cy="1143000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3600" dirty="0" smtClean="0"/>
              <a:t>Принципы руководства учебными заведениями.</a:t>
            </a:r>
            <a:endParaRPr lang="ru-RU" sz="3600" dirty="0"/>
          </a:p>
        </p:txBody>
      </p:sp>
      <p:pic>
        <p:nvPicPr>
          <p:cNvPr id="9" name="Рисунок 8" descr="jivotniea-375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3200400"/>
            <a:ext cx="1828800" cy="2532185"/>
          </a:xfrm>
          <a:prstGeom prst="rect">
            <a:avLst/>
          </a:prstGeom>
        </p:spPr>
      </p:pic>
      <p:sp>
        <p:nvSpPr>
          <p:cNvPr id="10" name="Овал 9"/>
          <p:cNvSpPr/>
          <p:nvPr/>
        </p:nvSpPr>
        <p:spPr>
          <a:xfrm>
            <a:off x="7010400" y="2895600"/>
            <a:ext cx="2133600" cy="16002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Молодец!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13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990600"/>
            <a:ext cx="9144000" cy="5867400"/>
          </a:xfrm>
          <a:prstGeom prst="beve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 этом молодом человеке говорили, что он добр и любит справедливость:</a:t>
            </a:r>
            <a:endPara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престол вступил по завещанию, коронация произошла установленным порядком;</a:t>
            </a:r>
            <a:endPara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при этом правителе произошло персональное изменение в высших кругах власти;</a:t>
            </a:r>
            <a:endPara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1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правил совсем недолго, скончавшись накануне своей свадьбы.</a:t>
            </a:r>
            <a:endPara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0" y="0"/>
            <a:ext cx="9144000" cy="91440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Задание 5</a:t>
            </a:r>
            <a:endParaRPr lang="ru-RU" sz="6000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0" y="990600"/>
            <a:ext cx="9144000" cy="5867400"/>
          </a:xfrm>
          <a:prstGeom prst="beve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4000" dirty="0" smtClean="0"/>
              <a:t>Пётр II Алексеевич, внук Петра I</a:t>
            </a:r>
            <a:endParaRPr lang="ru-RU" sz="4000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048000" y="1752600"/>
            <a:ext cx="2895600" cy="312420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0" y="990600"/>
            <a:ext cx="9144000" cy="5867400"/>
          </a:xfrm>
          <a:prstGeom prst="beve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/>
              <a:t>Возведение на престол этой женщины происходило неспокойно, т.к. не все считали что это правильно;</a:t>
            </a:r>
          </a:p>
          <a:p>
            <a:r>
              <a:rPr lang="ru-RU" sz="2800" dirty="0" smtClean="0"/>
              <a:t>при этой правительнице был заключён с Австрией, о котором так много говорилось при Петре I;</a:t>
            </a:r>
          </a:p>
          <a:p>
            <a:r>
              <a:rPr lang="ru-RU" sz="2800" dirty="0" smtClean="0"/>
              <a:t>по её собственному завещанию (составленному не совсем добровольно) престол российский после её смерти переходил мужскому представителю царского дома и фактически лишал её дочерей власти.</a:t>
            </a:r>
          </a:p>
          <a:p>
            <a:pPr algn="ctr"/>
            <a:endParaRPr lang="ru-RU" dirty="0"/>
          </a:p>
        </p:txBody>
      </p:sp>
      <p:sp>
        <p:nvSpPr>
          <p:cNvPr id="4" name="Куб 3"/>
          <p:cNvSpPr/>
          <p:nvPr/>
        </p:nvSpPr>
        <p:spPr>
          <a:xfrm>
            <a:off x="0" y="0"/>
            <a:ext cx="9144000" cy="914400"/>
          </a:xfrm>
          <a:prstGeom prst="cub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/>
              <a:t>Задание 6</a:t>
            </a:r>
            <a:endParaRPr lang="ru-RU" sz="6000" dirty="0"/>
          </a:p>
        </p:txBody>
      </p:sp>
      <p:sp>
        <p:nvSpPr>
          <p:cNvPr id="6" name="Багетная рамка 5"/>
          <p:cNvSpPr/>
          <p:nvPr/>
        </p:nvSpPr>
        <p:spPr>
          <a:xfrm>
            <a:off x="0" y="990600"/>
            <a:ext cx="9144000" cy="5867400"/>
          </a:xfrm>
          <a:prstGeom prst="bevel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4000" dirty="0" smtClean="0"/>
              <a:t>Екатерина I Алексеевна (Марта </a:t>
            </a:r>
            <a:r>
              <a:rPr lang="ru-RU" sz="4000" dirty="0" err="1" smtClean="0"/>
              <a:t>Скавронская</a:t>
            </a:r>
            <a:r>
              <a:rPr lang="ru-RU" sz="4000" dirty="0" smtClean="0"/>
              <a:t>)</a:t>
            </a:r>
            <a:endParaRPr lang="ru-RU" sz="40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95600" y="1676400"/>
            <a:ext cx="3276600" cy="30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971800" y="2286000"/>
            <a:ext cx="3276600" cy="19050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Основные направления внешней политики</a:t>
            </a:r>
            <a:endParaRPr lang="ru-RU" sz="2800" b="1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81000" y="381000"/>
            <a:ext cx="3352800" cy="2702497"/>
            <a:chOff x="-5638800" y="-800100"/>
            <a:chExt cx="3352800" cy="2702497"/>
          </a:xfrm>
        </p:grpSpPr>
        <p:sp>
          <p:nvSpPr>
            <p:cNvPr id="4" name="Стрелка вниз 3"/>
            <p:cNvSpPr/>
            <p:nvPr/>
          </p:nvSpPr>
          <p:spPr>
            <a:xfrm rot="8205079">
              <a:off x="-4080949" y="683197"/>
              <a:ext cx="1143000" cy="1219200"/>
            </a:xfrm>
            <a:prstGeom prst="downArrow">
              <a:avLst/>
            </a:prstGeom>
            <a:solidFill>
              <a:srgbClr val="00B0F0"/>
            </a:solidFill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-5638800" y="-800100"/>
              <a:ext cx="3352800" cy="1600200"/>
            </a:xfrm>
            <a:prstGeom prst="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Усиление борьбы России за выход к черному морю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071987" y="228600"/>
            <a:ext cx="3072013" cy="2947788"/>
            <a:chOff x="10491587" y="-381000"/>
            <a:chExt cx="3072013" cy="2947788"/>
          </a:xfrm>
        </p:grpSpPr>
        <p:sp>
          <p:nvSpPr>
            <p:cNvPr id="7" name="Стрелка вправо 6"/>
            <p:cNvSpPr/>
            <p:nvPr/>
          </p:nvSpPr>
          <p:spPr>
            <a:xfrm rot="19182817">
              <a:off x="10491587" y="1195188"/>
              <a:ext cx="1371600" cy="1371600"/>
            </a:xfrm>
            <a:prstGeom prst="rightArrow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0668000" y="-381000"/>
              <a:ext cx="2895600" cy="16764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Сохранение Петровских завоеваний в Прибалтике</a:t>
              </a:r>
              <a:endParaRPr lang="ru-RU" sz="2400" b="1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0" y="3733800"/>
            <a:ext cx="8763000" cy="2133600"/>
            <a:chOff x="-10363200" y="4724400"/>
            <a:chExt cx="8763000" cy="2133600"/>
          </a:xfrm>
        </p:grpSpPr>
        <p:sp>
          <p:nvSpPr>
            <p:cNvPr id="10" name="Хорда 9"/>
            <p:cNvSpPr/>
            <p:nvPr/>
          </p:nvSpPr>
          <p:spPr>
            <a:xfrm>
              <a:off x="-10363200" y="4724400"/>
              <a:ext cx="4191000" cy="2133600"/>
            </a:xfrm>
            <a:prstGeom prst="chord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800" dirty="0" smtClean="0">
                  <a:solidFill>
                    <a:srgbClr val="C00000"/>
                  </a:solidFill>
                </a:rPr>
                <a:t>Польша</a:t>
              </a:r>
              <a:endParaRPr lang="ru-RU" sz="2800" dirty="0">
                <a:solidFill>
                  <a:srgbClr val="C00000"/>
                </a:solidFill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>
              <a:off x="-9525000" y="5943600"/>
              <a:ext cx="457200" cy="228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-8991600" y="6211669"/>
              <a:ext cx="16764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Политическая борьба</a:t>
              </a:r>
              <a:endParaRPr lang="ru-RU" dirty="0"/>
            </a:p>
          </p:txBody>
        </p:sp>
        <p:sp>
          <p:nvSpPr>
            <p:cNvPr id="14" name="Стрелка вправо 13"/>
            <p:cNvSpPr/>
            <p:nvPr/>
          </p:nvSpPr>
          <p:spPr>
            <a:xfrm rot="7382790">
              <a:off x="-7921877" y="4978244"/>
              <a:ext cx="1143000" cy="990600"/>
            </a:xfrm>
            <a:prstGeom prst="rightArrow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-7162800" y="5943600"/>
              <a:ext cx="5562600" cy="914400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dirty="0" err="1" smtClean="0">
                  <a:solidFill>
                    <a:srgbClr val="C00000"/>
                  </a:solidFill>
                </a:rPr>
                <a:t>Цель--обеспечить</a:t>
              </a:r>
              <a:r>
                <a:rPr lang="ru-RU" sz="2400" dirty="0" smtClean="0">
                  <a:solidFill>
                    <a:srgbClr val="C00000"/>
                  </a:solidFill>
                </a:rPr>
                <a:t> воссоединение  украинских и белорусских земель</a:t>
              </a:r>
              <a:endParaRPr lang="ru-RU" sz="24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5943600" y="3505200"/>
            <a:ext cx="3200400" cy="1295400"/>
            <a:chOff x="9823201" y="3810000"/>
            <a:chExt cx="3435599" cy="914400"/>
          </a:xfrm>
        </p:grpSpPr>
        <p:sp>
          <p:nvSpPr>
            <p:cNvPr id="17" name="Стрелка вправо 16"/>
            <p:cNvSpPr/>
            <p:nvPr/>
          </p:nvSpPr>
          <p:spPr>
            <a:xfrm rot="862110">
              <a:off x="9823201" y="3845986"/>
              <a:ext cx="990600" cy="685800"/>
            </a:xfrm>
            <a:prstGeom prst="rightArrow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0820400" y="3810000"/>
              <a:ext cx="2438400" cy="914400"/>
            </a:xfrm>
            <a:prstGeom prst="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Задачи закрепления России на Кавказе</a:t>
              </a:r>
              <a:endParaRPr lang="ru-RU" sz="24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304800" y="304800"/>
            <a:ext cx="8610600" cy="685800"/>
          </a:xfrm>
          <a:prstGeom prst="beve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Россия и Речь </a:t>
            </a:r>
            <a:r>
              <a:rPr lang="ru-RU" sz="4400" b="1" dirty="0" err="1" smtClean="0">
                <a:solidFill>
                  <a:schemeClr val="tx1"/>
                </a:solidFill>
              </a:rPr>
              <a:t>Посполитая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81000" y="1600200"/>
            <a:ext cx="8534400" cy="990600"/>
            <a:chOff x="-4572000" y="-1295400"/>
            <a:chExt cx="8534400" cy="9906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-4572000" y="-1219200"/>
              <a:ext cx="3657600" cy="9144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Смерть польского короля Августа </a:t>
              </a:r>
              <a:r>
                <a:rPr lang="en-US" sz="2400" b="1" dirty="0" smtClean="0"/>
                <a:t>II</a:t>
              </a:r>
              <a:endParaRPr lang="ru-RU" sz="2400" b="1" dirty="0"/>
            </a:p>
          </p:txBody>
        </p:sp>
        <p:cxnSp>
          <p:nvCxnSpPr>
            <p:cNvPr id="6" name="Прямая со стрелкой 5"/>
            <p:cNvCxnSpPr>
              <a:stCxn id="4" idx="3"/>
            </p:cNvCxnSpPr>
            <p:nvPr/>
          </p:nvCxnSpPr>
          <p:spPr>
            <a:xfrm>
              <a:off x="-914400" y="-762000"/>
              <a:ext cx="914400" cy="1588"/>
            </a:xfrm>
            <a:prstGeom prst="straightConnector1">
              <a:avLst/>
            </a:prstGeom>
            <a:ln>
              <a:solidFill>
                <a:srgbClr val="0070C0"/>
              </a:solidFill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рямоугольник 6"/>
            <p:cNvSpPr/>
            <p:nvPr/>
          </p:nvSpPr>
          <p:spPr>
            <a:xfrm>
              <a:off x="0" y="-1295400"/>
              <a:ext cx="3962400" cy="9906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/>
                <a:t>Борьба за власть</a:t>
              </a:r>
              <a:endParaRPr lang="ru-RU" sz="2800" b="1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228600" y="2057400"/>
            <a:ext cx="8915400" cy="1828800"/>
            <a:chOff x="-381000" y="8610600"/>
            <a:chExt cx="8686800" cy="1752600"/>
          </a:xfrm>
        </p:grpSpPr>
        <p:sp>
          <p:nvSpPr>
            <p:cNvPr id="9" name="Левая фигурная скобка 8"/>
            <p:cNvSpPr/>
            <p:nvPr/>
          </p:nvSpPr>
          <p:spPr>
            <a:xfrm rot="16200000">
              <a:off x="3390900" y="4838700"/>
              <a:ext cx="1143000" cy="8686800"/>
            </a:xfrm>
            <a:prstGeom prst="leftBrace">
              <a:avLst>
                <a:gd name="adj1" fmla="val 8333"/>
                <a:gd name="adj2" fmla="val 50466"/>
              </a:avLst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0" y="9829800"/>
              <a:ext cx="8305800" cy="533400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/>
                <a:t>Интересы великих европейских держав</a:t>
              </a:r>
              <a:endParaRPr lang="ru-RU" sz="3200" b="1" dirty="0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228600" y="3962400"/>
            <a:ext cx="3352800" cy="2895600"/>
            <a:chOff x="-5029200" y="3657600"/>
            <a:chExt cx="3352800" cy="289560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-4495800" y="3657600"/>
              <a:ext cx="2286000" cy="1409700"/>
              <a:chOff x="-3124200" y="5867400"/>
              <a:chExt cx="2286000" cy="1409700"/>
            </a:xfrm>
          </p:grpSpPr>
          <p:sp>
            <p:nvSpPr>
              <p:cNvPr id="12" name="Стрелка вниз 11"/>
              <p:cNvSpPr/>
              <p:nvPr/>
            </p:nvSpPr>
            <p:spPr>
              <a:xfrm>
                <a:off x="-2286000" y="5867400"/>
                <a:ext cx="609600" cy="609600"/>
              </a:xfrm>
              <a:prstGeom prst="downArrow">
                <a:avLst/>
              </a:prstGeom>
              <a:solidFill>
                <a:schemeClr val="accent4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Куб 13"/>
              <p:cNvSpPr/>
              <p:nvPr/>
            </p:nvSpPr>
            <p:spPr>
              <a:xfrm>
                <a:off x="-3124200" y="6438899"/>
                <a:ext cx="2286000" cy="838201"/>
              </a:xfrm>
              <a:prstGeom prst="cub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 smtClean="0"/>
                  <a:t>Франция</a:t>
                </a:r>
                <a:endParaRPr lang="ru-RU" sz="3200" b="1" dirty="0"/>
              </a:p>
            </p:txBody>
          </p:sp>
        </p:grpSp>
        <p:sp>
          <p:nvSpPr>
            <p:cNvPr id="19" name="Стрелка вниз 18"/>
            <p:cNvSpPr/>
            <p:nvPr/>
          </p:nvSpPr>
          <p:spPr>
            <a:xfrm>
              <a:off x="-3810000" y="5181600"/>
              <a:ext cx="838200" cy="838200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-5029200" y="6019800"/>
              <a:ext cx="3352800" cy="5334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Станислав Лещинский</a:t>
              </a:r>
              <a:endParaRPr lang="ru-RU" sz="24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114800" y="3886200"/>
            <a:ext cx="5029200" cy="2971800"/>
            <a:chOff x="10210800" y="5029200"/>
            <a:chExt cx="4038600" cy="350520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0210800" y="5029200"/>
              <a:ext cx="4038600" cy="1447801"/>
              <a:chOff x="9677400" y="7162800"/>
              <a:chExt cx="4038600" cy="1447801"/>
            </a:xfrm>
          </p:grpSpPr>
          <p:sp>
            <p:nvSpPr>
              <p:cNvPr id="13" name="Стрелка вниз 12"/>
              <p:cNvSpPr/>
              <p:nvPr/>
            </p:nvSpPr>
            <p:spPr>
              <a:xfrm>
                <a:off x="11430000" y="7162800"/>
                <a:ext cx="609600" cy="609600"/>
              </a:xfrm>
              <a:prstGeom prst="downArrow">
                <a:avLst/>
              </a:prstGeom>
              <a:solidFill>
                <a:schemeClr val="accent4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Куб 15"/>
              <p:cNvSpPr/>
              <p:nvPr/>
            </p:nvSpPr>
            <p:spPr>
              <a:xfrm>
                <a:off x="9677400" y="7772400"/>
                <a:ext cx="4038600" cy="838201"/>
              </a:xfrm>
              <a:prstGeom prst="cube">
                <a:avLst/>
              </a:prstGeom>
              <a:solidFill>
                <a:srgbClr val="00206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b="1" dirty="0" smtClean="0"/>
                  <a:t>Россия и Австрия</a:t>
                </a:r>
                <a:endParaRPr lang="ru-RU" sz="3200" b="1" dirty="0"/>
              </a:p>
            </p:txBody>
          </p:sp>
        </p:grpSp>
        <p:sp>
          <p:nvSpPr>
            <p:cNvPr id="21" name="Стрелка вниз 20"/>
            <p:cNvSpPr/>
            <p:nvPr/>
          </p:nvSpPr>
          <p:spPr>
            <a:xfrm>
              <a:off x="11887200" y="6438900"/>
              <a:ext cx="838200" cy="838200"/>
            </a:xfrm>
            <a:prstGeom prst="downArrow">
              <a:avLst/>
            </a:prstGeom>
            <a:solidFill>
              <a:srgbClr val="00206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10744200" y="7391400"/>
              <a:ext cx="3352800" cy="1143000"/>
            </a:xfrm>
            <a:prstGeom prst="rect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Сын умершего короля Августа</a:t>
              </a:r>
              <a:endParaRPr lang="ru-RU" sz="2400" b="1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0" y="1143000"/>
            <a:ext cx="9144000" cy="5715000"/>
            <a:chOff x="-10896600" y="6096000"/>
            <a:chExt cx="9144000" cy="5715000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-10896600" y="6096000"/>
              <a:ext cx="9144000" cy="5715000"/>
            </a:xfrm>
            <a:prstGeom prst="rect">
              <a:avLst/>
            </a:prstGeom>
            <a:gradFill flip="none" rotWithShape="1">
              <a:gsLst>
                <a:gs pos="0">
                  <a:srgbClr val="7030A0">
                    <a:tint val="66000"/>
                    <a:satMod val="160000"/>
                  </a:srgbClr>
                </a:gs>
                <a:gs pos="50000">
                  <a:srgbClr val="7030A0">
                    <a:tint val="44500"/>
                    <a:satMod val="160000"/>
                  </a:srgbClr>
                </a:gs>
                <a:gs pos="100000">
                  <a:srgbClr val="7030A0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Багетная рамка 25"/>
            <p:cNvSpPr/>
            <p:nvPr/>
          </p:nvSpPr>
          <p:spPr>
            <a:xfrm>
              <a:off x="-8458200" y="6438900"/>
              <a:ext cx="4114800" cy="838200"/>
            </a:xfrm>
            <a:prstGeom prst="bevel">
              <a:avLst/>
            </a:prstGeom>
            <a:solidFill>
              <a:srgbClr val="7030A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800" b="1" dirty="0" smtClean="0"/>
                <a:t>Итог</a:t>
              </a:r>
              <a:endParaRPr lang="ru-RU" sz="4800" b="1" dirty="0"/>
            </a:p>
          </p:txBody>
        </p:sp>
        <p:sp>
          <p:nvSpPr>
            <p:cNvPr id="27" name="Багетная рамка 26"/>
            <p:cNvSpPr/>
            <p:nvPr/>
          </p:nvSpPr>
          <p:spPr>
            <a:xfrm>
              <a:off x="-10058400" y="7620000"/>
              <a:ext cx="6629400" cy="914400"/>
            </a:xfrm>
            <a:prstGeom prst="bevel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400" b="1" dirty="0" smtClean="0">
                  <a:solidFill>
                    <a:schemeClr val="tx1"/>
                  </a:solidFill>
                </a:rPr>
                <a:t>Избран Лещинский</a:t>
              </a:r>
              <a:endParaRPr lang="ru-RU" sz="4400" b="1" dirty="0">
                <a:solidFill>
                  <a:schemeClr val="tx1"/>
                </a:solidFill>
              </a:endParaRPr>
            </a:p>
          </p:txBody>
        </p:sp>
        <p:sp>
          <p:nvSpPr>
            <p:cNvPr id="28" name="Стрелка вниз 27"/>
            <p:cNvSpPr/>
            <p:nvPr/>
          </p:nvSpPr>
          <p:spPr>
            <a:xfrm>
              <a:off x="-7239000" y="8686800"/>
              <a:ext cx="838200" cy="685800"/>
            </a:xfrm>
            <a:prstGeom prst="downArrow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Багетная рамка 28"/>
            <p:cNvSpPr/>
            <p:nvPr/>
          </p:nvSpPr>
          <p:spPr>
            <a:xfrm>
              <a:off x="-10210800" y="9448800"/>
              <a:ext cx="7239000" cy="2209800"/>
            </a:xfrm>
            <a:prstGeom prst="bevel">
              <a:avLst/>
            </a:prstGeom>
            <a:solidFill>
              <a:srgbClr val="00B0F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Война 1733-1735 </a:t>
              </a:r>
            </a:p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При поддержке Пруссии. Австрии, России</a:t>
              </a:r>
            </a:p>
            <a:p>
              <a:pPr algn="ctr"/>
              <a:r>
                <a:rPr lang="ru-RU" sz="3600" b="1" dirty="0" smtClean="0">
                  <a:solidFill>
                    <a:schemeClr val="tx1"/>
                  </a:solidFill>
                </a:rPr>
                <a:t>Август </a:t>
              </a:r>
              <a:r>
                <a:rPr lang="en-US" sz="3600" b="1" dirty="0" smtClean="0">
                  <a:solidFill>
                    <a:schemeClr val="tx1"/>
                  </a:solidFill>
                </a:rPr>
                <a:t> III</a:t>
              </a:r>
              <a:endParaRPr lang="ru-RU" sz="3600" b="1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719</Words>
  <PresentationFormat>Экран (4:3)</PresentationFormat>
  <Paragraphs>147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38</cp:revision>
  <dcterms:created xsi:type="dcterms:W3CDTF">2014-03-29T15:14:02Z</dcterms:created>
  <dcterms:modified xsi:type="dcterms:W3CDTF">2014-04-03T15:06:14Z</dcterms:modified>
</cp:coreProperties>
</file>