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notesMasterIdLst>
    <p:notesMasterId r:id="rId20"/>
  </p:notesMasterIdLst>
  <p:sldIdLst>
    <p:sldId id="281" r:id="rId2"/>
    <p:sldId id="282" r:id="rId3"/>
    <p:sldId id="280" r:id="rId4"/>
    <p:sldId id="262" r:id="rId5"/>
    <p:sldId id="261" r:id="rId6"/>
    <p:sldId id="260" r:id="rId7"/>
    <p:sldId id="268" r:id="rId8"/>
    <p:sldId id="271" r:id="rId9"/>
    <p:sldId id="272" r:id="rId10"/>
    <p:sldId id="274" r:id="rId11"/>
    <p:sldId id="273" r:id="rId12"/>
    <p:sldId id="275" r:id="rId13"/>
    <p:sldId id="284" r:id="rId14"/>
    <p:sldId id="285" r:id="rId15"/>
    <p:sldId id="276" r:id="rId16"/>
    <p:sldId id="286" r:id="rId17"/>
    <p:sldId id="279" r:id="rId18"/>
    <p:sldId id="28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74" autoAdjust="0"/>
    <p:restoredTop sz="93769" autoAdjust="0"/>
  </p:normalViewPr>
  <p:slideViewPr>
    <p:cSldViewPr>
      <p:cViewPr varScale="1">
        <p:scale>
          <a:sx n="70" d="100"/>
          <a:sy n="70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415B5B-342D-416B-8D54-BFE6128C0542}" type="doc">
      <dgm:prSet loTypeId="urn:microsoft.com/office/officeart/2005/8/layout/vList3#1" loCatId="list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3D3CD5D3-B784-4905-A968-1B2EA4858932}">
      <dgm:prSet phldrT="[Текст]" custT="1"/>
      <dgm:spPr/>
      <dgm:t>
        <a:bodyPr/>
        <a:lstStyle/>
        <a:p>
          <a:pPr algn="l"/>
          <a:r>
            <a:rPr lang="ru-RU" sz="2000" dirty="0" smtClean="0">
              <a:solidFill>
                <a:schemeClr val="tx1"/>
              </a:solidFill>
            </a:rPr>
            <a:t>Выключайте свет, когда он не нужен. </a:t>
          </a:r>
          <a:endParaRPr lang="ru-RU" sz="2000" b="1" dirty="0">
            <a:solidFill>
              <a:schemeClr val="tx1"/>
            </a:solidFill>
          </a:endParaRPr>
        </a:p>
      </dgm:t>
    </dgm:pt>
    <dgm:pt modelId="{9B99D278-CA21-4F32-A178-1B52C7680F3B}" type="parTrans" cxnId="{3E5B953B-EF38-419F-A356-3DD9A12C531F}">
      <dgm:prSet/>
      <dgm:spPr/>
      <dgm:t>
        <a:bodyPr/>
        <a:lstStyle/>
        <a:p>
          <a:pPr algn="ctr"/>
          <a:endParaRPr lang="ru-RU"/>
        </a:p>
      </dgm:t>
    </dgm:pt>
    <dgm:pt modelId="{103E86DD-5B88-492F-8114-A2266B8D3CE5}" type="sibTrans" cxnId="{3E5B953B-EF38-419F-A356-3DD9A12C531F}">
      <dgm:prSet/>
      <dgm:spPr/>
      <dgm:t>
        <a:bodyPr/>
        <a:lstStyle/>
        <a:p>
          <a:pPr algn="ctr"/>
          <a:endParaRPr lang="ru-RU"/>
        </a:p>
      </dgm:t>
    </dgm:pt>
    <dgm:pt modelId="{41E32C8F-E4D9-497C-ABC0-2C902E3E8D40}">
      <dgm:prSet phldrT="[Текст]" custT="1"/>
      <dgm:spPr/>
      <dgm:t>
        <a:bodyPr/>
        <a:lstStyle/>
        <a:p>
          <a:pPr algn="l"/>
          <a:r>
            <a:rPr lang="ru-RU" sz="2000" dirty="0" smtClean="0">
              <a:solidFill>
                <a:schemeClr val="tx1"/>
              </a:solidFill>
            </a:rPr>
            <a:t>Необходимо давать доступ дневному свету, раздвинув жалюзи. </a:t>
          </a:r>
          <a:r>
            <a:rPr lang="ru-RU" sz="2000" b="1" dirty="0" smtClean="0">
              <a:solidFill>
                <a:schemeClr val="tx1"/>
              </a:solidFill>
            </a:rPr>
            <a:t> </a:t>
          </a:r>
          <a:endParaRPr lang="ru-RU" sz="2000" b="1" dirty="0">
            <a:solidFill>
              <a:schemeClr val="tx1"/>
            </a:solidFill>
          </a:endParaRPr>
        </a:p>
      </dgm:t>
    </dgm:pt>
    <dgm:pt modelId="{93BF6225-31B7-44F0-9B7E-86328B4B20B4}" type="parTrans" cxnId="{D0EE29A6-C44D-43E1-9B4A-26D519196793}">
      <dgm:prSet/>
      <dgm:spPr/>
      <dgm:t>
        <a:bodyPr/>
        <a:lstStyle/>
        <a:p>
          <a:pPr algn="ctr"/>
          <a:endParaRPr lang="ru-RU"/>
        </a:p>
      </dgm:t>
    </dgm:pt>
    <dgm:pt modelId="{D1D80215-B931-4D98-B013-FCD66D5FC7B7}" type="sibTrans" cxnId="{D0EE29A6-C44D-43E1-9B4A-26D519196793}">
      <dgm:prSet/>
      <dgm:spPr/>
      <dgm:t>
        <a:bodyPr/>
        <a:lstStyle/>
        <a:p>
          <a:pPr algn="ctr"/>
          <a:endParaRPr lang="ru-RU"/>
        </a:p>
      </dgm:t>
    </dgm:pt>
    <dgm:pt modelId="{34E6DFCE-A6E0-451B-B8A8-DFC879A456F7}">
      <dgm:prSet phldrT="[Текст]" custT="1"/>
      <dgm:spPr/>
      <dgm:t>
        <a:bodyPr/>
        <a:lstStyle/>
        <a:p>
          <a:pPr algn="l"/>
          <a:r>
            <a:rPr lang="ru-RU" sz="2000" dirty="0" smtClean="0">
              <a:solidFill>
                <a:schemeClr val="tx1"/>
              </a:solidFill>
            </a:rPr>
            <a:t>Выключайте неиспользуемые приборы из сети.</a:t>
          </a:r>
          <a:endParaRPr lang="ru-RU" sz="2000" b="1" dirty="0">
            <a:solidFill>
              <a:schemeClr val="tx1"/>
            </a:solidFill>
          </a:endParaRPr>
        </a:p>
      </dgm:t>
    </dgm:pt>
    <dgm:pt modelId="{16BE9DB2-28BB-4505-BCDE-8D6CC67886FA}" type="parTrans" cxnId="{2880807F-9076-49CB-8756-E5F702E4D90F}">
      <dgm:prSet/>
      <dgm:spPr/>
      <dgm:t>
        <a:bodyPr/>
        <a:lstStyle/>
        <a:p>
          <a:pPr algn="ctr"/>
          <a:endParaRPr lang="ru-RU"/>
        </a:p>
      </dgm:t>
    </dgm:pt>
    <dgm:pt modelId="{0315CF57-280F-4376-852C-84BD65CF1CB2}" type="sibTrans" cxnId="{2880807F-9076-49CB-8756-E5F702E4D90F}">
      <dgm:prSet/>
      <dgm:spPr/>
      <dgm:t>
        <a:bodyPr/>
        <a:lstStyle/>
        <a:p>
          <a:pPr algn="ctr"/>
          <a:endParaRPr lang="ru-RU"/>
        </a:p>
      </dgm:t>
    </dgm:pt>
    <dgm:pt modelId="{476C855D-C207-48A1-9267-2EAF0F334212}">
      <dgm:prSet phldrT="[Текст]" custT="1"/>
      <dgm:spPr/>
      <dgm:t>
        <a:bodyPr/>
        <a:lstStyle/>
        <a:p>
          <a:pPr algn="l"/>
          <a:r>
            <a:rPr lang="ru-RU" sz="2000" dirty="0" smtClean="0">
              <a:solidFill>
                <a:schemeClr val="tx1"/>
              </a:solidFill>
            </a:rPr>
            <a:t>Настройте  компьютеры  на экономичный режим работы (отключение монитора, переход в спящий режим, отключение жестких дисков и т.д.) </a:t>
          </a:r>
          <a:r>
            <a:rPr lang="ru-RU" sz="2000" b="1" dirty="0" smtClean="0">
              <a:solidFill>
                <a:schemeClr val="tx1"/>
              </a:solidFill>
            </a:rPr>
            <a:t> </a:t>
          </a:r>
          <a:endParaRPr lang="ru-RU" sz="2000" b="1" dirty="0">
            <a:solidFill>
              <a:schemeClr val="tx1"/>
            </a:solidFill>
          </a:endParaRPr>
        </a:p>
      </dgm:t>
    </dgm:pt>
    <dgm:pt modelId="{31D6909F-827D-4835-BE53-7FA95F9639AD}" type="parTrans" cxnId="{7B1E0530-0B44-4B5D-84D6-1C1F38651315}">
      <dgm:prSet/>
      <dgm:spPr/>
      <dgm:t>
        <a:bodyPr/>
        <a:lstStyle/>
        <a:p>
          <a:pPr algn="ctr"/>
          <a:endParaRPr lang="ru-RU"/>
        </a:p>
      </dgm:t>
    </dgm:pt>
    <dgm:pt modelId="{DA3AA529-E06B-4F6A-BE0A-08D4FD571386}" type="sibTrans" cxnId="{7B1E0530-0B44-4B5D-84D6-1C1F38651315}">
      <dgm:prSet/>
      <dgm:spPr/>
      <dgm:t>
        <a:bodyPr/>
        <a:lstStyle/>
        <a:p>
          <a:pPr algn="ctr"/>
          <a:endParaRPr lang="ru-RU"/>
        </a:p>
      </dgm:t>
    </dgm:pt>
    <dgm:pt modelId="{29D43141-4378-4275-AE09-B6BCFA3BE529}">
      <dgm:prSet phldrT="[Текст]" custT="1"/>
      <dgm:spPr/>
      <dgm:t>
        <a:bodyPr/>
        <a:lstStyle/>
        <a:p>
          <a:pPr algn="l"/>
          <a:r>
            <a:rPr lang="ru-RU" sz="2000" dirty="0" smtClean="0">
              <a:solidFill>
                <a:schemeClr val="tx1"/>
              </a:solidFill>
            </a:rPr>
            <a:t>Благодаря выключению плит и замены лампочек школа в год может </a:t>
          </a:r>
          <a:r>
            <a:rPr lang="ru-RU" sz="2000" smtClean="0">
              <a:solidFill>
                <a:schemeClr val="tx1"/>
              </a:solidFill>
            </a:rPr>
            <a:t>сэкономить 76780 </a:t>
          </a:r>
          <a:r>
            <a:rPr lang="ru-RU" sz="2000" dirty="0" smtClean="0">
              <a:solidFill>
                <a:schemeClr val="tx1"/>
              </a:solidFill>
            </a:rPr>
            <a:t>рублей</a:t>
          </a:r>
          <a:r>
            <a:rPr lang="ru-RU" sz="2000" smtClean="0">
              <a:solidFill>
                <a:schemeClr val="tx1"/>
              </a:solidFill>
            </a:rPr>
            <a:t>. </a:t>
          </a:r>
          <a:endParaRPr lang="ru-RU" sz="2000" b="1" dirty="0">
            <a:solidFill>
              <a:schemeClr val="tx1"/>
            </a:solidFill>
          </a:endParaRPr>
        </a:p>
      </dgm:t>
    </dgm:pt>
    <dgm:pt modelId="{59C2E081-B4C0-43DD-812E-861B9C58E43F}" type="parTrans" cxnId="{F38B2272-2DDD-4E74-84CC-17EA05849563}">
      <dgm:prSet/>
      <dgm:spPr/>
      <dgm:t>
        <a:bodyPr/>
        <a:lstStyle/>
        <a:p>
          <a:pPr algn="ctr"/>
          <a:endParaRPr lang="ru-RU"/>
        </a:p>
      </dgm:t>
    </dgm:pt>
    <dgm:pt modelId="{9719F497-0378-4B14-B853-53EA54E87CFD}" type="sibTrans" cxnId="{F38B2272-2DDD-4E74-84CC-17EA05849563}">
      <dgm:prSet/>
      <dgm:spPr/>
      <dgm:t>
        <a:bodyPr/>
        <a:lstStyle/>
        <a:p>
          <a:pPr algn="ctr"/>
          <a:endParaRPr lang="ru-RU"/>
        </a:p>
      </dgm:t>
    </dgm:pt>
    <dgm:pt modelId="{20F5B941-316B-4B96-9FE9-864CA8B47D73}">
      <dgm:prSet phldrT="[Текст]" custT="1"/>
      <dgm:spPr>
        <a:solidFill>
          <a:srgbClr val="00B0F0"/>
        </a:solidFill>
      </dgm:spPr>
      <dgm:t>
        <a:bodyPr/>
        <a:lstStyle/>
        <a:p>
          <a:pPr algn="l"/>
          <a:r>
            <a:rPr lang="ru-RU" sz="2000" dirty="0" smtClean="0">
              <a:solidFill>
                <a:schemeClr val="tx1"/>
              </a:solidFill>
            </a:rPr>
            <a:t>Используйте передовую осветительную технику (энергосберегающие лампы).</a:t>
          </a:r>
          <a:endParaRPr lang="ru-RU" sz="2000" b="1" dirty="0">
            <a:solidFill>
              <a:schemeClr val="tx1"/>
            </a:solidFill>
            <a:effectLst/>
          </a:endParaRPr>
        </a:p>
      </dgm:t>
    </dgm:pt>
    <dgm:pt modelId="{D33A2860-A8D2-4C5E-B457-577992C3217E}" type="sibTrans" cxnId="{891C4883-62D0-441F-BFE2-C9EDC1BEB073}">
      <dgm:prSet/>
      <dgm:spPr/>
      <dgm:t>
        <a:bodyPr/>
        <a:lstStyle/>
        <a:p>
          <a:pPr algn="ctr"/>
          <a:endParaRPr lang="ru-RU"/>
        </a:p>
      </dgm:t>
    </dgm:pt>
    <dgm:pt modelId="{2DCE7494-D007-40AF-8BB6-D9371CAEE360}" type="parTrans" cxnId="{891C4883-62D0-441F-BFE2-C9EDC1BEB073}">
      <dgm:prSet/>
      <dgm:spPr/>
      <dgm:t>
        <a:bodyPr/>
        <a:lstStyle/>
        <a:p>
          <a:pPr algn="ctr"/>
          <a:endParaRPr lang="ru-RU"/>
        </a:p>
      </dgm:t>
    </dgm:pt>
    <dgm:pt modelId="{AE574D0E-110F-46FE-8E1E-F0CA5F8274BB}" type="pres">
      <dgm:prSet presAssocID="{81415B5B-342D-416B-8D54-BFE6128C0542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61B91F2-8003-4D5C-8C4B-C9FBA458D8ED}" type="pres">
      <dgm:prSet presAssocID="{20F5B941-316B-4B96-9FE9-864CA8B47D73}" presName="composite" presStyleCnt="0"/>
      <dgm:spPr/>
    </dgm:pt>
    <dgm:pt modelId="{7D531834-6DA1-42C8-A064-B05DB89D4497}" type="pres">
      <dgm:prSet presAssocID="{20F5B941-316B-4B96-9FE9-864CA8B47D73}" presName="imgShp" presStyleLbl="fgImgPlace1" presStyleIdx="0" presStyleCnt="6" custLinFactX="-92280" custLinFactNeighborX="-100000" custLinFactNeighborY="-48"/>
      <dgm:spPr>
        <a:solidFill>
          <a:srgbClr val="FF99FF"/>
        </a:solidFill>
      </dgm:spPr>
    </dgm:pt>
    <dgm:pt modelId="{F67F20BB-4BAF-46D5-8727-8AC6913E19B9}" type="pres">
      <dgm:prSet presAssocID="{20F5B941-316B-4B96-9FE9-864CA8B47D73}" presName="txShp" presStyleLbl="node1" presStyleIdx="0" presStyleCnt="6" custScaleX="138847" custLinFactNeighborX="8788" custLinFactNeighborY="-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AF565C-568F-4820-82FB-90BD9A15E351}" type="pres">
      <dgm:prSet presAssocID="{D33A2860-A8D2-4C5E-B457-577992C3217E}" presName="spacing" presStyleCnt="0"/>
      <dgm:spPr/>
    </dgm:pt>
    <dgm:pt modelId="{2909CA17-417A-4875-B8C8-CEB25A8BBA4A}" type="pres">
      <dgm:prSet presAssocID="{3D3CD5D3-B784-4905-A968-1B2EA4858932}" presName="composite" presStyleCnt="0"/>
      <dgm:spPr/>
    </dgm:pt>
    <dgm:pt modelId="{833F3A69-BB44-426E-9D44-63C078D96043}" type="pres">
      <dgm:prSet presAssocID="{3D3CD5D3-B784-4905-A968-1B2EA4858932}" presName="imgShp" presStyleLbl="fgImgPlace1" presStyleIdx="1" presStyleCnt="6" custLinFactX="-100000" custLinFactNeighborX="-106151" custLinFactNeighborY="-7479"/>
      <dgm:spPr>
        <a:solidFill>
          <a:srgbClr val="FF99FF"/>
        </a:solidFill>
      </dgm:spPr>
    </dgm:pt>
    <dgm:pt modelId="{546C709A-78C7-41FA-BBF8-61585C4812F1}" type="pres">
      <dgm:prSet presAssocID="{3D3CD5D3-B784-4905-A968-1B2EA4858932}" presName="txShp" presStyleLbl="node1" presStyleIdx="1" presStyleCnt="6" custScaleX="138844" custLinFactNeighborX="5766" custLinFactNeighborY="36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DAF977-7BFD-4B42-AA10-6070388DE3C3}" type="pres">
      <dgm:prSet presAssocID="{103E86DD-5B88-492F-8114-A2266B8D3CE5}" presName="spacing" presStyleCnt="0"/>
      <dgm:spPr/>
    </dgm:pt>
    <dgm:pt modelId="{EA65979F-19C3-4D36-B662-D80D689D7019}" type="pres">
      <dgm:prSet presAssocID="{41E32C8F-E4D9-497C-ABC0-2C902E3E8D40}" presName="composite" presStyleCnt="0"/>
      <dgm:spPr/>
    </dgm:pt>
    <dgm:pt modelId="{6DDC5435-E903-4446-8712-92BF3811AED4}" type="pres">
      <dgm:prSet presAssocID="{41E32C8F-E4D9-497C-ABC0-2C902E3E8D40}" presName="imgShp" presStyleLbl="fgImgPlace1" presStyleIdx="2" presStyleCnt="6" custLinFactX="-81151" custLinFactNeighborX="-100000" custLinFactNeighborY="-3780"/>
      <dgm:spPr>
        <a:solidFill>
          <a:srgbClr val="FF99FF"/>
        </a:solidFill>
      </dgm:spPr>
      <dgm:t>
        <a:bodyPr/>
        <a:lstStyle/>
        <a:p>
          <a:endParaRPr lang="ru-RU"/>
        </a:p>
      </dgm:t>
    </dgm:pt>
    <dgm:pt modelId="{D9566351-6FE9-46D5-BC82-938B07D99E79}" type="pres">
      <dgm:prSet presAssocID="{41E32C8F-E4D9-497C-ABC0-2C902E3E8D40}" presName="txShp" presStyleLbl="node1" presStyleIdx="2" presStyleCnt="6" custScaleX="138846" custLinFactNeighborX="5765" custLinFactNeighborY="73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814103-3C24-4A22-BB70-D57B5A0196CE}" type="pres">
      <dgm:prSet presAssocID="{D1D80215-B931-4D98-B013-FCD66D5FC7B7}" presName="spacing" presStyleCnt="0"/>
      <dgm:spPr/>
    </dgm:pt>
    <dgm:pt modelId="{B6699D9E-BBF1-4D35-AA0A-69A0FB3B2AB6}" type="pres">
      <dgm:prSet presAssocID="{34E6DFCE-A6E0-451B-B8A8-DFC879A456F7}" presName="composite" presStyleCnt="0"/>
      <dgm:spPr/>
    </dgm:pt>
    <dgm:pt modelId="{E09157F1-7BE3-44E1-8614-88AEF0C0C8FA}" type="pres">
      <dgm:prSet presAssocID="{34E6DFCE-A6E0-451B-B8A8-DFC879A456F7}" presName="imgShp" presStyleLbl="fgImgPlace1" presStyleIdx="3" presStyleCnt="6" custLinFactX="-100000" custLinFactNeighborX="-106151" custLinFactNeighborY="-81"/>
      <dgm:spPr>
        <a:solidFill>
          <a:srgbClr val="FF99FF"/>
        </a:solidFill>
      </dgm:spPr>
    </dgm:pt>
    <dgm:pt modelId="{9C85693F-C18A-4480-AF02-234FB421F811}" type="pres">
      <dgm:prSet presAssocID="{34E6DFCE-A6E0-451B-B8A8-DFC879A456F7}" presName="txShp" presStyleLbl="node1" presStyleIdx="3" presStyleCnt="6" custScaleX="138846" custLinFactNeighborX="8190" custLinFactNeighborY="-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A180D7-3505-4A8E-947D-990976E9A7AA}" type="pres">
      <dgm:prSet presAssocID="{0315CF57-280F-4376-852C-84BD65CF1CB2}" presName="spacing" presStyleCnt="0"/>
      <dgm:spPr/>
    </dgm:pt>
    <dgm:pt modelId="{AB1BF328-9CFF-412D-B998-E48FE350411F}" type="pres">
      <dgm:prSet presAssocID="{476C855D-C207-48A1-9267-2EAF0F334212}" presName="composite" presStyleCnt="0"/>
      <dgm:spPr/>
    </dgm:pt>
    <dgm:pt modelId="{4F953EC6-2E23-4159-AA64-504F2B079911}" type="pres">
      <dgm:prSet presAssocID="{476C855D-C207-48A1-9267-2EAF0F334212}" presName="imgShp" presStyleLbl="fgImgPlace1" presStyleIdx="4" presStyleCnt="6" custLinFactX="-100000" custLinFactNeighborX="-106151" custLinFactNeighborY="3618"/>
      <dgm:spPr>
        <a:solidFill>
          <a:srgbClr val="FF99FF"/>
        </a:solidFill>
      </dgm:spPr>
    </dgm:pt>
    <dgm:pt modelId="{ECC3EB38-C3A5-41FC-827A-DFD925ECDC1F}" type="pres">
      <dgm:prSet presAssocID="{476C855D-C207-48A1-9267-2EAF0F334212}" presName="txShp" presStyleLbl="node1" presStyleIdx="4" presStyleCnt="6" custScaleX="138246" custLinFactNeighborX="7275" custLinFactNeighborY="24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64808E-7A96-4AC0-A72F-378C3364B5B8}" type="pres">
      <dgm:prSet presAssocID="{DA3AA529-E06B-4F6A-BE0A-08D4FD571386}" presName="spacing" presStyleCnt="0"/>
      <dgm:spPr/>
    </dgm:pt>
    <dgm:pt modelId="{64D3A591-7750-4FD5-A93F-230E939C9DBC}" type="pres">
      <dgm:prSet presAssocID="{29D43141-4378-4275-AE09-B6BCFA3BE529}" presName="composite" presStyleCnt="0"/>
      <dgm:spPr/>
    </dgm:pt>
    <dgm:pt modelId="{22EB9DD6-F20B-41E6-B84E-D86BAD01C22E}" type="pres">
      <dgm:prSet presAssocID="{29D43141-4378-4275-AE09-B6BCFA3BE529}" presName="imgShp" presStyleLbl="fgImgPlace1" presStyleIdx="5" presStyleCnt="6" custLinFactX="-100000" custLinFactNeighborX="-106151" custLinFactNeighborY="7317"/>
      <dgm:spPr>
        <a:solidFill>
          <a:srgbClr val="FF99FF"/>
        </a:solidFill>
      </dgm:spPr>
    </dgm:pt>
    <dgm:pt modelId="{6B4F6725-4AB8-464A-AD2E-0F9FE5679918}" type="pres">
      <dgm:prSet presAssocID="{29D43141-4378-4275-AE09-B6BCFA3BE529}" presName="txShp" presStyleLbl="node1" presStyleIdx="5" presStyleCnt="6" custScaleX="137355" custLinFactNeighborX="7723" custLinFactNeighborY="-38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FB26911-D0B0-47F1-AC6A-9460E9527C28}" type="presOf" srcId="{3D3CD5D3-B784-4905-A968-1B2EA4858932}" destId="{546C709A-78C7-41FA-BBF8-61585C4812F1}" srcOrd="0" destOrd="0" presId="urn:microsoft.com/office/officeart/2005/8/layout/vList3#1"/>
    <dgm:cxn modelId="{2880807F-9076-49CB-8756-E5F702E4D90F}" srcId="{81415B5B-342D-416B-8D54-BFE6128C0542}" destId="{34E6DFCE-A6E0-451B-B8A8-DFC879A456F7}" srcOrd="3" destOrd="0" parTransId="{16BE9DB2-28BB-4505-BCDE-8D6CC67886FA}" sibTransId="{0315CF57-280F-4376-852C-84BD65CF1CB2}"/>
    <dgm:cxn modelId="{B3AB0956-E56B-46BC-840C-FD8CB7D17249}" type="presOf" srcId="{34E6DFCE-A6E0-451B-B8A8-DFC879A456F7}" destId="{9C85693F-C18A-4480-AF02-234FB421F811}" srcOrd="0" destOrd="0" presId="urn:microsoft.com/office/officeart/2005/8/layout/vList3#1"/>
    <dgm:cxn modelId="{891C4883-62D0-441F-BFE2-C9EDC1BEB073}" srcId="{81415B5B-342D-416B-8D54-BFE6128C0542}" destId="{20F5B941-316B-4B96-9FE9-864CA8B47D73}" srcOrd="0" destOrd="0" parTransId="{2DCE7494-D007-40AF-8BB6-D9371CAEE360}" sibTransId="{D33A2860-A8D2-4C5E-B457-577992C3217E}"/>
    <dgm:cxn modelId="{BC30AA44-E077-4B4B-8E58-A460346F974D}" type="presOf" srcId="{476C855D-C207-48A1-9267-2EAF0F334212}" destId="{ECC3EB38-C3A5-41FC-827A-DFD925ECDC1F}" srcOrd="0" destOrd="0" presId="urn:microsoft.com/office/officeart/2005/8/layout/vList3#1"/>
    <dgm:cxn modelId="{7B1E0530-0B44-4B5D-84D6-1C1F38651315}" srcId="{81415B5B-342D-416B-8D54-BFE6128C0542}" destId="{476C855D-C207-48A1-9267-2EAF0F334212}" srcOrd="4" destOrd="0" parTransId="{31D6909F-827D-4835-BE53-7FA95F9639AD}" sibTransId="{DA3AA529-E06B-4F6A-BE0A-08D4FD571386}"/>
    <dgm:cxn modelId="{DDB68A4D-D694-43AF-AC7B-6D980E3A31F0}" type="presOf" srcId="{20F5B941-316B-4B96-9FE9-864CA8B47D73}" destId="{F67F20BB-4BAF-46D5-8727-8AC6913E19B9}" srcOrd="0" destOrd="0" presId="urn:microsoft.com/office/officeart/2005/8/layout/vList3#1"/>
    <dgm:cxn modelId="{D0EE29A6-C44D-43E1-9B4A-26D519196793}" srcId="{81415B5B-342D-416B-8D54-BFE6128C0542}" destId="{41E32C8F-E4D9-497C-ABC0-2C902E3E8D40}" srcOrd="2" destOrd="0" parTransId="{93BF6225-31B7-44F0-9B7E-86328B4B20B4}" sibTransId="{D1D80215-B931-4D98-B013-FCD66D5FC7B7}"/>
    <dgm:cxn modelId="{3EFC18CF-E00B-42E6-A27D-6D6018F828BF}" type="presOf" srcId="{41E32C8F-E4D9-497C-ABC0-2C902E3E8D40}" destId="{D9566351-6FE9-46D5-BC82-938B07D99E79}" srcOrd="0" destOrd="0" presId="urn:microsoft.com/office/officeart/2005/8/layout/vList3#1"/>
    <dgm:cxn modelId="{F38B2272-2DDD-4E74-84CC-17EA05849563}" srcId="{81415B5B-342D-416B-8D54-BFE6128C0542}" destId="{29D43141-4378-4275-AE09-B6BCFA3BE529}" srcOrd="5" destOrd="0" parTransId="{59C2E081-B4C0-43DD-812E-861B9C58E43F}" sibTransId="{9719F497-0378-4B14-B853-53EA54E87CFD}"/>
    <dgm:cxn modelId="{D292B2B7-EE84-4397-ACA6-AB741E92410F}" type="presOf" srcId="{81415B5B-342D-416B-8D54-BFE6128C0542}" destId="{AE574D0E-110F-46FE-8E1E-F0CA5F8274BB}" srcOrd="0" destOrd="0" presId="urn:microsoft.com/office/officeart/2005/8/layout/vList3#1"/>
    <dgm:cxn modelId="{3E5B953B-EF38-419F-A356-3DD9A12C531F}" srcId="{81415B5B-342D-416B-8D54-BFE6128C0542}" destId="{3D3CD5D3-B784-4905-A968-1B2EA4858932}" srcOrd="1" destOrd="0" parTransId="{9B99D278-CA21-4F32-A178-1B52C7680F3B}" sibTransId="{103E86DD-5B88-492F-8114-A2266B8D3CE5}"/>
    <dgm:cxn modelId="{96414E9F-E0BF-4AAB-A1E4-4D3BF35FDA2B}" type="presOf" srcId="{29D43141-4378-4275-AE09-B6BCFA3BE529}" destId="{6B4F6725-4AB8-464A-AD2E-0F9FE5679918}" srcOrd="0" destOrd="0" presId="urn:microsoft.com/office/officeart/2005/8/layout/vList3#1"/>
    <dgm:cxn modelId="{565690D7-3487-4107-A694-AFA2AFFAD335}" type="presParOf" srcId="{AE574D0E-110F-46FE-8E1E-F0CA5F8274BB}" destId="{861B91F2-8003-4D5C-8C4B-C9FBA458D8ED}" srcOrd="0" destOrd="0" presId="urn:microsoft.com/office/officeart/2005/8/layout/vList3#1"/>
    <dgm:cxn modelId="{1A76A90C-D6E5-4537-AC45-845F7D1EA3B3}" type="presParOf" srcId="{861B91F2-8003-4D5C-8C4B-C9FBA458D8ED}" destId="{7D531834-6DA1-42C8-A064-B05DB89D4497}" srcOrd="0" destOrd="0" presId="urn:microsoft.com/office/officeart/2005/8/layout/vList3#1"/>
    <dgm:cxn modelId="{76004910-D652-4AB2-A7C4-73B94FBC2A4B}" type="presParOf" srcId="{861B91F2-8003-4D5C-8C4B-C9FBA458D8ED}" destId="{F67F20BB-4BAF-46D5-8727-8AC6913E19B9}" srcOrd="1" destOrd="0" presId="urn:microsoft.com/office/officeart/2005/8/layout/vList3#1"/>
    <dgm:cxn modelId="{3C0E7BFD-D9D6-4050-A97E-45D0FFAABFC7}" type="presParOf" srcId="{AE574D0E-110F-46FE-8E1E-F0CA5F8274BB}" destId="{E0AF565C-568F-4820-82FB-90BD9A15E351}" srcOrd="1" destOrd="0" presId="urn:microsoft.com/office/officeart/2005/8/layout/vList3#1"/>
    <dgm:cxn modelId="{7056A933-1D40-41A4-93ED-962A713F932F}" type="presParOf" srcId="{AE574D0E-110F-46FE-8E1E-F0CA5F8274BB}" destId="{2909CA17-417A-4875-B8C8-CEB25A8BBA4A}" srcOrd="2" destOrd="0" presId="urn:microsoft.com/office/officeart/2005/8/layout/vList3#1"/>
    <dgm:cxn modelId="{B5A70049-6420-4D7A-B82D-47A5DA680CB3}" type="presParOf" srcId="{2909CA17-417A-4875-B8C8-CEB25A8BBA4A}" destId="{833F3A69-BB44-426E-9D44-63C078D96043}" srcOrd="0" destOrd="0" presId="urn:microsoft.com/office/officeart/2005/8/layout/vList3#1"/>
    <dgm:cxn modelId="{A3580A9C-D50E-4B12-BE7A-53FBB917C46A}" type="presParOf" srcId="{2909CA17-417A-4875-B8C8-CEB25A8BBA4A}" destId="{546C709A-78C7-41FA-BBF8-61585C4812F1}" srcOrd="1" destOrd="0" presId="urn:microsoft.com/office/officeart/2005/8/layout/vList3#1"/>
    <dgm:cxn modelId="{87D4703C-BBCD-4C8B-AFBF-4903C5D17188}" type="presParOf" srcId="{AE574D0E-110F-46FE-8E1E-F0CA5F8274BB}" destId="{2FDAF977-7BFD-4B42-AA10-6070388DE3C3}" srcOrd="3" destOrd="0" presId="urn:microsoft.com/office/officeart/2005/8/layout/vList3#1"/>
    <dgm:cxn modelId="{4BE3922D-5055-4A77-9155-BF8EADFF6528}" type="presParOf" srcId="{AE574D0E-110F-46FE-8E1E-F0CA5F8274BB}" destId="{EA65979F-19C3-4D36-B662-D80D689D7019}" srcOrd="4" destOrd="0" presId="urn:microsoft.com/office/officeart/2005/8/layout/vList3#1"/>
    <dgm:cxn modelId="{1D477DC0-2013-456A-8180-971C2E976796}" type="presParOf" srcId="{EA65979F-19C3-4D36-B662-D80D689D7019}" destId="{6DDC5435-E903-4446-8712-92BF3811AED4}" srcOrd="0" destOrd="0" presId="urn:microsoft.com/office/officeart/2005/8/layout/vList3#1"/>
    <dgm:cxn modelId="{1D017DFA-832E-4167-AF6C-1205C02604D6}" type="presParOf" srcId="{EA65979F-19C3-4D36-B662-D80D689D7019}" destId="{D9566351-6FE9-46D5-BC82-938B07D99E79}" srcOrd="1" destOrd="0" presId="urn:microsoft.com/office/officeart/2005/8/layout/vList3#1"/>
    <dgm:cxn modelId="{5415FD9B-C848-4B99-8A4C-639D6313F83F}" type="presParOf" srcId="{AE574D0E-110F-46FE-8E1E-F0CA5F8274BB}" destId="{C6814103-3C24-4A22-BB70-D57B5A0196CE}" srcOrd="5" destOrd="0" presId="urn:microsoft.com/office/officeart/2005/8/layout/vList3#1"/>
    <dgm:cxn modelId="{ED45C328-69F6-456F-92D6-8B2EF2C387BE}" type="presParOf" srcId="{AE574D0E-110F-46FE-8E1E-F0CA5F8274BB}" destId="{B6699D9E-BBF1-4D35-AA0A-69A0FB3B2AB6}" srcOrd="6" destOrd="0" presId="urn:microsoft.com/office/officeart/2005/8/layout/vList3#1"/>
    <dgm:cxn modelId="{CBCBF27B-9BFD-4CD4-AA96-EEB690BEA47E}" type="presParOf" srcId="{B6699D9E-BBF1-4D35-AA0A-69A0FB3B2AB6}" destId="{E09157F1-7BE3-44E1-8614-88AEF0C0C8FA}" srcOrd="0" destOrd="0" presId="urn:microsoft.com/office/officeart/2005/8/layout/vList3#1"/>
    <dgm:cxn modelId="{AA9D4265-C500-4F4D-B541-979075144989}" type="presParOf" srcId="{B6699D9E-BBF1-4D35-AA0A-69A0FB3B2AB6}" destId="{9C85693F-C18A-4480-AF02-234FB421F811}" srcOrd="1" destOrd="0" presId="urn:microsoft.com/office/officeart/2005/8/layout/vList3#1"/>
    <dgm:cxn modelId="{2F94CB50-37C4-450E-B329-3A4A7764E3D3}" type="presParOf" srcId="{AE574D0E-110F-46FE-8E1E-F0CA5F8274BB}" destId="{E6A180D7-3505-4A8E-947D-990976E9A7AA}" srcOrd="7" destOrd="0" presId="urn:microsoft.com/office/officeart/2005/8/layout/vList3#1"/>
    <dgm:cxn modelId="{5C84E64D-9F67-4985-8405-55C5B36D8869}" type="presParOf" srcId="{AE574D0E-110F-46FE-8E1E-F0CA5F8274BB}" destId="{AB1BF328-9CFF-412D-B998-E48FE350411F}" srcOrd="8" destOrd="0" presId="urn:microsoft.com/office/officeart/2005/8/layout/vList3#1"/>
    <dgm:cxn modelId="{DE64F8FD-CC09-4D6F-8EC5-142D51B998AC}" type="presParOf" srcId="{AB1BF328-9CFF-412D-B998-E48FE350411F}" destId="{4F953EC6-2E23-4159-AA64-504F2B079911}" srcOrd="0" destOrd="0" presId="urn:microsoft.com/office/officeart/2005/8/layout/vList3#1"/>
    <dgm:cxn modelId="{B727F85C-EA5F-4193-8262-D0C7906ABA8F}" type="presParOf" srcId="{AB1BF328-9CFF-412D-B998-E48FE350411F}" destId="{ECC3EB38-C3A5-41FC-827A-DFD925ECDC1F}" srcOrd="1" destOrd="0" presId="urn:microsoft.com/office/officeart/2005/8/layout/vList3#1"/>
    <dgm:cxn modelId="{DA3F42E2-3B39-4836-A5E3-986FE2B4BC88}" type="presParOf" srcId="{AE574D0E-110F-46FE-8E1E-F0CA5F8274BB}" destId="{7F64808E-7A96-4AC0-A72F-378C3364B5B8}" srcOrd="9" destOrd="0" presId="urn:microsoft.com/office/officeart/2005/8/layout/vList3#1"/>
    <dgm:cxn modelId="{C5A205E1-646B-41D4-AD88-EA88F20DDB58}" type="presParOf" srcId="{AE574D0E-110F-46FE-8E1E-F0CA5F8274BB}" destId="{64D3A591-7750-4FD5-A93F-230E939C9DBC}" srcOrd="10" destOrd="0" presId="urn:microsoft.com/office/officeart/2005/8/layout/vList3#1"/>
    <dgm:cxn modelId="{770A3DCD-D61B-4C92-897B-9810F2B9DEED}" type="presParOf" srcId="{64D3A591-7750-4FD5-A93F-230E939C9DBC}" destId="{22EB9DD6-F20B-41E6-B84E-D86BAD01C22E}" srcOrd="0" destOrd="0" presId="urn:microsoft.com/office/officeart/2005/8/layout/vList3#1"/>
    <dgm:cxn modelId="{9CDFF76E-9B2B-457C-84D8-1CD4D9BFAEAA}" type="presParOf" srcId="{64D3A591-7750-4FD5-A93F-230E939C9DBC}" destId="{6B4F6725-4AB8-464A-AD2E-0F9FE5679918}" srcOrd="1" destOrd="0" presId="urn:microsoft.com/office/officeart/2005/8/layout/vList3#1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7F20BB-4BAF-46D5-8727-8AC6913E19B9}">
      <dsp:nvSpPr>
        <dsp:cNvPr id="0" name=""/>
        <dsp:cNvSpPr/>
      </dsp:nvSpPr>
      <dsp:spPr>
        <a:xfrm rot="10800000">
          <a:off x="679141" y="4156"/>
          <a:ext cx="8179138" cy="752023"/>
        </a:xfrm>
        <a:prstGeom prst="homePlate">
          <a:avLst/>
        </a:prstGeom>
        <a:solidFill>
          <a:srgbClr val="00B0F0"/>
        </a:soli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1622" tIns="76200" rIns="14224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Используйте передовую осветительную технику (энергосберегающие лампы).</a:t>
          </a:r>
          <a:endParaRPr lang="ru-RU" sz="2000" b="1" kern="1200" dirty="0">
            <a:solidFill>
              <a:schemeClr val="tx1"/>
            </a:solidFill>
            <a:effectLst/>
          </a:endParaRPr>
        </a:p>
      </dsp:txBody>
      <dsp:txXfrm rot="10800000">
        <a:off x="867147" y="4156"/>
        <a:ext cx="7991132" cy="752023"/>
      </dsp:txXfrm>
    </dsp:sp>
    <dsp:sp modelId="{7D531834-6DA1-42C8-A064-B05DB89D4497}">
      <dsp:nvSpPr>
        <dsp:cNvPr id="0" name=""/>
        <dsp:cNvSpPr/>
      </dsp:nvSpPr>
      <dsp:spPr>
        <a:xfrm>
          <a:off x="0" y="4156"/>
          <a:ext cx="752023" cy="752023"/>
        </a:xfrm>
        <a:prstGeom prst="ellipse">
          <a:avLst/>
        </a:prstGeom>
        <a:solidFill>
          <a:srgbClr val="FF99FF"/>
        </a:soli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46C709A-78C7-41FA-BBF8-61585C4812F1}">
      <dsp:nvSpPr>
        <dsp:cNvPr id="0" name=""/>
        <dsp:cNvSpPr/>
      </dsp:nvSpPr>
      <dsp:spPr>
        <a:xfrm rot="10800000">
          <a:off x="679318" y="1008475"/>
          <a:ext cx="8178961" cy="752023"/>
        </a:xfrm>
        <a:prstGeom prst="homePlate">
          <a:avLst/>
        </a:prstGeom>
        <a:solidFill>
          <a:schemeClr val="accent5">
            <a:hueOff val="-206245"/>
            <a:satOff val="-2403"/>
            <a:lumOff val="-432"/>
            <a:alphaOff val="0"/>
          </a:schemeClr>
        </a:soli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1622" tIns="76200" rIns="14224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Выключайте свет, когда он не нужен. </a:t>
          </a:r>
          <a:endParaRPr lang="ru-RU" sz="2000" b="1" kern="1200" dirty="0">
            <a:solidFill>
              <a:schemeClr val="tx1"/>
            </a:solidFill>
          </a:endParaRPr>
        </a:p>
      </dsp:txBody>
      <dsp:txXfrm rot="10800000">
        <a:off x="867324" y="1008475"/>
        <a:ext cx="7990955" cy="752023"/>
      </dsp:txXfrm>
    </dsp:sp>
    <dsp:sp modelId="{833F3A69-BB44-426E-9D44-63C078D96043}">
      <dsp:nvSpPr>
        <dsp:cNvPr id="0" name=""/>
        <dsp:cNvSpPr/>
      </dsp:nvSpPr>
      <dsp:spPr>
        <a:xfrm>
          <a:off x="0" y="924782"/>
          <a:ext cx="752023" cy="752023"/>
        </a:xfrm>
        <a:prstGeom prst="ellipse">
          <a:avLst/>
        </a:prstGeom>
        <a:solidFill>
          <a:srgbClr val="FF99FF"/>
        </a:soli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9566351-6FE9-46D5-BC82-938B07D99E79}">
      <dsp:nvSpPr>
        <dsp:cNvPr id="0" name=""/>
        <dsp:cNvSpPr/>
      </dsp:nvSpPr>
      <dsp:spPr>
        <a:xfrm rot="10800000">
          <a:off x="679200" y="2012801"/>
          <a:ext cx="8179079" cy="752023"/>
        </a:xfrm>
        <a:prstGeom prst="homePlate">
          <a:avLst/>
        </a:prstGeom>
        <a:solidFill>
          <a:schemeClr val="accent5">
            <a:hueOff val="-412489"/>
            <a:satOff val="-4807"/>
            <a:lumOff val="-863"/>
            <a:alphaOff val="0"/>
          </a:schemeClr>
        </a:soli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1622" tIns="76200" rIns="14224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Необходимо давать доступ дневному свету, раздвинув жалюзи. </a:t>
          </a:r>
          <a:r>
            <a:rPr lang="ru-RU" sz="2000" b="1" kern="1200" dirty="0" smtClean="0">
              <a:solidFill>
                <a:schemeClr val="tx1"/>
              </a:solidFill>
            </a:rPr>
            <a:t> </a:t>
          </a:r>
          <a:endParaRPr lang="ru-RU" sz="2000" b="1" kern="1200" dirty="0">
            <a:solidFill>
              <a:schemeClr val="tx1"/>
            </a:solidFill>
          </a:endParaRPr>
        </a:p>
      </dsp:txBody>
      <dsp:txXfrm rot="10800000">
        <a:off x="867206" y="2012801"/>
        <a:ext cx="7991073" cy="752023"/>
      </dsp:txXfrm>
    </dsp:sp>
    <dsp:sp modelId="{6DDC5435-E903-4446-8712-92BF3811AED4}">
      <dsp:nvSpPr>
        <dsp:cNvPr id="0" name=""/>
        <dsp:cNvSpPr/>
      </dsp:nvSpPr>
      <dsp:spPr>
        <a:xfrm>
          <a:off x="0" y="1929108"/>
          <a:ext cx="752023" cy="752023"/>
        </a:xfrm>
        <a:prstGeom prst="ellipse">
          <a:avLst/>
        </a:prstGeom>
        <a:solidFill>
          <a:srgbClr val="FF99FF"/>
        </a:soli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C85693F-C18A-4480-AF02-234FB421F811}">
      <dsp:nvSpPr>
        <dsp:cNvPr id="0" name=""/>
        <dsp:cNvSpPr/>
      </dsp:nvSpPr>
      <dsp:spPr>
        <a:xfrm rot="10800000">
          <a:off x="679200" y="2933434"/>
          <a:ext cx="8179079" cy="752023"/>
        </a:xfrm>
        <a:prstGeom prst="homePlate">
          <a:avLst/>
        </a:prstGeom>
        <a:solidFill>
          <a:schemeClr val="accent5">
            <a:hueOff val="-618734"/>
            <a:satOff val="-7210"/>
            <a:lumOff val="-1295"/>
            <a:alphaOff val="0"/>
          </a:schemeClr>
        </a:soli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1622" tIns="76200" rIns="14224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Выключайте неиспользуемые приборы из сети.</a:t>
          </a:r>
          <a:endParaRPr lang="ru-RU" sz="2000" b="1" kern="1200" dirty="0">
            <a:solidFill>
              <a:schemeClr val="tx1"/>
            </a:solidFill>
          </a:endParaRPr>
        </a:p>
      </dsp:txBody>
      <dsp:txXfrm rot="10800000">
        <a:off x="867206" y="2933434"/>
        <a:ext cx="7991073" cy="752023"/>
      </dsp:txXfrm>
    </dsp:sp>
    <dsp:sp modelId="{E09157F1-7BE3-44E1-8614-88AEF0C0C8FA}">
      <dsp:nvSpPr>
        <dsp:cNvPr id="0" name=""/>
        <dsp:cNvSpPr/>
      </dsp:nvSpPr>
      <dsp:spPr>
        <a:xfrm>
          <a:off x="0" y="2933434"/>
          <a:ext cx="752023" cy="752023"/>
        </a:xfrm>
        <a:prstGeom prst="ellipse">
          <a:avLst/>
        </a:prstGeom>
        <a:solidFill>
          <a:srgbClr val="FF99FF"/>
        </a:soli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CC3EB38-C3A5-41FC-827A-DFD925ECDC1F}">
      <dsp:nvSpPr>
        <dsp:cNvPr id="0" name=""/>
        <dsp:cNvSpPr/>
      </dsp:nvSpPr>
      <dsp:spPr>
        <a:xfrm rot="10800000">
          <a:off x="714545" y="3929089"/>
          <a:ext cx="8143734" cy="752023"/>
        </a:xfrm>
        <a:prstGeom prst="homePlate">
          <a:avLst/>
        </a:prstGeom>
        <a:solidFill>
          <a:schemeClr val="accent5">
            <a:hueOff val="-824978"/>
            <a:satOff val="-9614"/>
            <a:lumOff val="-1726"/>
            <a:alphaOff val="0"/>
          </a:schemeClr>
        </a:soli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1622" tIns="76200" rIns="14224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Настройте  компьютеры  на экономичный режим работы (отключение монитора, переход в спящий режим, отключение жестких дисков и т.д.) </a:t>
          </a:r>
          <a:r>
            <a:rPr lang="ru-RU" sz="2000" b="1" kern="1200" dirty="0" smtClean="0">
              <a:solidFill>
                <a:schemeClr val="tx1"/>
              </a:solidFill>
            </a:rPr>
            <a:t> </a:t>
          </a:r>
          <a:endParaRPr lang="ru-RU" sz="2000" b="1" kern="1200" dirty="0">
            <a:solidFill>
              <a:schemeClr val="tx1"/>
            </a:solidFill>
          </a:endParaRPr>
        </a:p>
      </dsp:txBody>
      <dsp:txXfrm rot="10800000">
        <a:off x="902551" y="3929089"/>
        <a:ext cx="7955728" cy="752023"/>
      </dsp:txXfrm>
    </dsp:sp>
    <dsp:sp modelId="{4F953EC6-2E23-4159-AA64-504F2B079911}">
      <dsp:nvSpPr>
        <dsp:cNvPr id="0" name=""/>
        <dsp:cNvSpPr/>
      </dsp:nvSpPr>
      <dsp:spPr>
        <a:xfrm>
          <a:off x="0" y="3937760"/>
          <a:ext cx="752023" cy="752023"/>
        </a:xfrm>
        <a:prstGeom prst="ellipse">
          <a:avLst/>
        </a:prstGeom>
        <a:solidFill>
          <a:srgbClr val="FF99FF"/>
        </a:soli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B4F6725-4AB8-464A-AD2E-0F9FE5679918}">
      <dsp:nvSpPr>
        <dsp:cNvPr id="0" name=""/>
        <dsp:cNvSpPr/>
      </dsp:nvSpPr>
      <dsp:spPr>
        <a:xfrm rot="10800000">
          <a:off x="767031" y="4857784"/>
          <a:ext cx="8091248" cy="752023"/>
        </a:xfrm>
        <a:prstGeom prst="homePlate">
          <a:avLst/>
        </a:prstGeom>
        <a:solidFill>
          <a:schemeClr val="accent5">
            <a:hueOff val="-1031223"/>
            <a:satOff val="-12017"/>
            <a:lumOff val="-2158"/>
            <a:alphaOff val="0"/>
          </a:schemeClr>
        </a:soli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1622" tIns="76200" rIns="14224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Благодаря выключению плит и замены лампочек школа в год может </a:t>
          </a:r>
          <a:r>
            <a:rPr lang="ru-RU" sz="2000" kern="1200" smtClean="0">
              <a:solidFill>
                <a:schemeClr val="tx1"/>
              </a:solidFill>
            </a:rPr>
            <a:t>сэкономить </a:t>
          </a:r>
          <a:r>
            <a:rPr lang="ru-RU" sz="2000" kern="1200" smtClean="0">
              <a:solidFill>
                <a:schemeClr val="tx1"/>
              </a:solidFill>
            </a:rPr>
            <a:t>76780 </a:t>
          </a:r>
          <a:r>
            <a:rPr lang="ru-RU" sz="2000" kern="1200" dirty="0" smtClean="0">
              <a:solidFill>
                <a:schemeClr val="tx1"/>
              </a:solidFill>
            </a:rPr>
            <a:t>рублей</a:t>
          </a:r>
          <a:r>
            <a:rPr lang="ru-RU" sz="2000" kern="1200" smtClean="0">
              <a:solidFill>
                <a:schemeClr val="tx1"/>
              </a:solidFill>
            </a:rPr>
            <a:t>. </a:t>
          </a:r>
          <a:endParaRPr lang="ru-RU" sz="2000" b="1" kern="1200" dirty="0">
            <a:solidFill>
              <a:schemeClr val="tx1"/>
            </a:solidFill>
          </a:endParaRPr>
        </a:p>
      </dsp:txBody>
      <dsp:txXfrm rot="10800000">
        <a:off x="955037" y="4857784"/>
        <a:ext cx="7903242" cy="752023"/>
      </dsp:txXfrm>
    </dsp:sp>
    <dsp:sp modelId="{22EB9DD6-F20B-41E6-B84E-D86BAD01C22E}">
      <dsp:nvSpPr>
        <dsp:cNvPr id="0" name=""/>
        <dsp:cNvSpPr/>
      </dsp:nvSpPr>
      <dsp:spPr>
        <a:xfrm>
          <a:off x="0" y="4891578"/>
          <a:ext cx="752023" cy="752023"/>
        </a:xfrm>
        <a:prstGeom prst="ellipse">
          <a:avLst/>
        </a:prstGeom>
        <a:solidFill>
          <a:srgbClr val="FF99FF"/>
        </a:soli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C8643B-DFB0-4E9C-9661-6365B8417D43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5884AD-BFC7-40EE-AA4E-95B9713B9F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8203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5884AD-BFC7-40EE-AA4E-95B9713B9F24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038144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25.02.2019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25.02.2019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25.02.2019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25.02.2019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25.02.2019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25.02.2019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4000">
              <a:srgbClr val="CCCCFF"/>
            </a:gs>
            <a:gs pos="40000">
              <a:srgbClr val="C0B3FF"/>
            </a:gs>
            <a:gs pos="100000">
              <a:srgbClr val="99CCFF"/>
            </a:gs>
            <a:gs pos="8000">
              <a:srgbClr val="9966FF"/>
            </a:gs>
            <a:gs pos="24000">
              <a:srgbClr val="CC99FF"/>
            </a:gs>
            <a:gs pos="73000">
              <a:srgbClr val="99CCFF"/>
            </a:gs>
            <a:gs pos="52000">
              <a:srgbClr val="CCCCFF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282" y="1928802"/>
            <a:ext cx="8706679" cy="1938992"/>
          </a:xfrm>
          <a:prstGeom prst="rect">
            <a:avLst/>
          </a:prstGeom>
          <a:noFill/>
        </p:spPr>
        <p:txBody>
          <a:bodyPr wrap="none">
            <a:prstTxWarp prst="textPlain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Энергосберегающая </a:t>
            </a:r>
            <a:r>
              <a:rPr lang="ru-RU" sz="6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школа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миф </a:t>
            </a:r>
            <a:r>
              <a:rPr lang="ru-RU" sz="60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или реальность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978530" y="4500570"/>
            <a:ext cx="5687776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+mn-lt"/>
              </a:rPr>
              <a:t>Выполнил ученик 9 класса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+mn-lt"/>
              </a:rPr>
              <a:t>МБОУ </a:t>
            </a:r>
            <a:r>
              <a:rPr lang="ru-RU" sz="2400" b="1" i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+mn-lt"/>
              </a:rPr>
              <a:t>сош</a:t>
            </a:r>
            <a: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+mn-lt"/>
              </a:rPr>
              <a:t> № </a:t>
            </a:r>
            <a:r>
              <a:rPr lang="ru-RU" sz="2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+mn-lt"/>
              </a:rPr>
              <a:t>10 ст. Придорожной</a:t>
            </a:r>
            <a:endParaRPr lang="ru-RU" sz="24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+mn-lt"/>
              </a:rPr>
              <a:t>Емельянов Павел</a:t>
            </a:r>
            <a:endParaRPr lang="ru-RU" sz="24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260648"/>
            <a:ext cx="8229600" cy="60639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W</a:t>
            </a:r>
            <a:r>
              <a:rPr lang="ru-RU" dirty="0"/>
              <a:t> - количество электроэнергии, израсходованное в сутки</a:t>
            </a:r>
          </a:p>
          <a:p>
            <a:pPr marL="0" indent="0">
              <a:buNone/>
            </a:pPr>
            <a:r>
              <a:rPr lang="en-US" dirty="0"/>
              <a:t>N</a:t>
            </a:r>
            <a:r>
              <a:rPr lang="ru-RU" dirty="0"/>
              <a:t> – количество приборов</a:t>
            </a:r>
          </a:p>
          <a:p>
            <a:pPr marL="0" indent="0">
              <a:buNone/>
            </a:pPr>
            <a:r>
              <a:rPr lang="en-US" dirty="0"/>
              <a:t>P</a:t>
            </a:r>
            <a:r>
              <a:rPr lang="ru-RU" dirty="0"/>
              <a:t> – мощность прибора</a:t>
            </a:r>
          </a:p>
          <a:p>
            <a:pPr marL="0" indent="0">
              <a:buNone/>
            </a:pPr>
            <a:r>
              <a:rPr lang="en-US" dirty="0"/>
              <a:t>t</a:t>
            </a:r>
            <a:r>
              <a:rPr lang="ru-RU" dirty="0"/>
              <a:t> – время, которое они проработали в </a:t>
            </a:r>
            <a:r>
              <a:rPr lang="ru-RU" dirty="0" smtClean="0"/>
              <a:t>день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en-US" dirty="0"/>
              <a:t>U</a:t>
            </a:r>
            <a:r>
              <a:rPr lang="ru-RU" dirty="0"/>
              <a:t>- напряжение</a:t>
            </a:r>
          </a:p>
          <a:p>
            <a:pPr marL="0" indent="0">
              <a:buNone/>
            </a:pPr>
            <a:r>
              <a:rPr lang="en-US" dirty="0" smtClean="0"/>
              <a:t>I</a:t>
            </a:r>
            <a:r>
              <a:rPr lang="ru-RU" dirty="0" smtClean="0"/>
              <a:t> – сила тока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1266" name="Picture 2" descr="C:\Users\User\Desktop\Снимоецпцвапк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2066" y="5407242"/>
            <a:ext cx="2531315" cy="861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User\Desktop\Снимврараок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72198" y="620687"/>
            <a:ext cx="2373710" cy="624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User\Desktop\large-slide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1538" y="2285992"/>
            <a:ext cx="6820221" cy="230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5830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48464" y="1484784"/>
            <a:ext cx="1162472" cy="29029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0"/>
            <a:ext cx="8186766" cy="6597352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Куда </a:t>
            </a:r>
            <a:r>
              <a:rPr lang="ru-RU" b="1" dirty="0">
                <a:solidFill>
                  <a:srgbClr val="FF0000"/>
                </a:solidFill>
              </a:rPr>
              <a:t>тратится </a:t>
            </a:r>
            <a:r>
              <a:rPr lang="ru-RU" b="1" dirty="0" smtClean="0">
                <a:solidFill>
                  <a:srgbClr val="FF0000"/>
                </a:solidFill>
              </a:rPr>
              <a:t>энергия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46005755"/>
              </p:ext>
            </p:extLst>
          </p:nvPr>
        </p:nvGraphicFramePr>
        <p:xfrm>
          <a:off x="142843" y="428602"/>
          <a:ext cx="8893652" cy="616306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{8A107856-5554-42FB-B03E-39F5DBC370BA}</a:tableStyleId>
              </a:tblPr>
              <a:tblGrid>
                <a:gridCol w="479485"/>
                <a:gridCol w="2239444"/>
                <a:gridCol w="1372470"/>
                <a:gridCol w="1274901"/>
                <a:gridCol w="883698"/>
                <a:gridCol w="1811066"/>
                <a:gridCol w="832588"/>
              </a:tblGrid>
              <a:tr h="72113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№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Наименование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Количество, шт.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Суммарная мощность, Вт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Время работы за сутки, час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Электроэнергия, израсходованная за сутки кВт·ч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Стоимость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</a:tr>
              <a:tr h="48075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1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Энергосберегающая лампочка в </a:t>
                      </a:r>
                      <a:r>
                        <a:rPr lang="ru-RU" sz="1000" dirty="0" smtClean="0">
                          <a:effectLst/>
                        </a:rPr>
                        <a:t>кабинетах(потолок)</a:t>
                      </a: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       145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11Вт*145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       7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11,165  кВт·ч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36,62 руб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</a:tr>
              <a:tr h="48075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2.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Люминесцентные  лампы в </a:t>
                      </a:r>
                      <a:r>
                        <a:rPr lang="ru-RU" sz="1000" dirty="0" smtClean="0">
                          <a:effectLst/>
                        </a:rPr>
                        <a:t>кабинетах(над досками)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        20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13 Вт*20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       7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1,82  кВт·ч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5,97 руб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</a:tr>
              <a:tr h="48075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3.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Люминесцентные  лампы в коридорах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       35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13Вт*35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       12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5,46  кВт·ч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17,9 руб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</a:tr>
              <a:tr h="48075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4.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Люминесцентные  лампы в спортзале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       9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13Вт*9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       6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0,702  кВт·ч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2,3 руб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</a:tr>
              <a:tr h="48075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5.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Энергосберегающая лампочка в столовой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       18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11Вт*18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       8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1,584  кВт·ч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5,2 руб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</a:tr>
              <a:tr h="30753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6.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Духовой шкаф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       1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15000Вт*1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       4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60  кВт·ч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196,8 руб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</a:tr>
              <a:tr h="24037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7.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Электрообогреватель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       1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1500Вт*1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       7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10,5 кВт·ч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34,44 руб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</a:tr>
              <a:tr h="24037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8.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Холодильник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       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40Вт*5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       24 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4,8  кВт·ч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15,74 руб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</a:tr>
              <a:tr h="30565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9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Электрическая плита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       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17000 Вт*2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       4 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136 кВт·ч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446,08 руб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</a:tr>
              <a:tr h="48075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10.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Электромармит для подогрева пищи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       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1600Вт*1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       4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6,4  кВт·ч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21 руб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</a:tr>
              <a:tr h="24037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11.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Вытяжной шкаф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       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1800 Вт*1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       4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7,2 кВт·ч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23,62 руб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</a:tr>
              <a:tr h="24037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12.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Компьютер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       10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250 Вт*10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       3 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7,5 кВт·ч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24,6 руб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</a:tr>
              <a:tr h="24037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13. 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Проекторы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       14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200Вт*14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       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8,4 кВт·ч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27,55 руб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</a:tr>
              <a:tr h="24037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14.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Доска для проектора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       9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480Вт*9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      </a:t>
                      </a:r>
                      <a:r>
                        <a:rPr lang="ru-RU" sz="1000" baseline="0" dirty="0" smtClean="0">
                          <a:effectLst/>
                        </a:rPr>
                        <a:t> </a:t>
                      </a:r>
                      <a:r>
                        <a:rPr lang="ru-RU" sz="1000" dirty="0" smtClean="0">
                          <a:effectLst/>
                        </a:rPr>
                        <a:t>3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12,96 кВт·ч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42,5 руб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</a:tr>
              <a:tr h="24037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15.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Ноутбуки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        16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45Вт*16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       6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4,324 кВт·ч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14,18 руб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</a:tr>
              <a:tr h="26157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Итого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286,015 кВт·ч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938,13 руб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37" marR="2943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33356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332656"/>
            <a:ext cx="8229600" cy="367240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Сколько </a:t>
            </a:r>
            <a:r>
              <a:rPr lang="ru-RU" b="1" dirty="0">
                <a:solidFill>
                  <a:srgbClr val="FF0000"/>
                </a:solidFill>
              </a:rPr>
              <a:t>мы платим за электрические приборы в школе</a:t>
            </a:r>
            <a:endParaRPr lang="ru-RU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/>
              <a:t>В итоге за лампы мы получили 20,731 кВт·ч за день. А в месяц 20,731 кВт·ч*27 дней = 559,737 кВт·ч. </a:t>
            </a:r>
            <a:r>
              <a:rPr lang="ru-RU" dirty="0" smtClean="0"/>
              <a:t> </a:t>
            </a:r>
            <a:r>
              <a:rPr lang="ru-RU" dirty="0"/>
              <a:t>Тариф </a:t>
            </a:r>
            <a:r>
              <a:rPr lang="ru-RU" dirty="0" smtClean="0"/>
              <a:t>составляет </a:t>
            </a:r>
            <a:r>
              <a:rPr lang="ru-RU" dirty="0"/>
              <a:t>3,28 р за 1 кВт·ч. Получается 559,737  кВт·ч * 3,28 р = </a:t>
            </a:r>
            <a:r>
              <a:rPr lang="ru-RU" dirty="0" smtClean="0"/>
              <a:t>1835,96 </a:t>
            </a:r>
            <a:r>
              <a:rPr lang="ru-RU" dirty="0"/>
              <a:t>р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Стоимость электроэнергии </a:t>
            </a:r>
            <a:r>
              <a:rPr lang="ru-RU" dirty="0"/>
              <a:t>в столовой </a:t>
            </a:r>
            <a:r>
              <a:rPr lang="ru-RU" dirty="0" smtClean="0"/>
              <a:t>. </a:t>
            </a:r>
          </a:p>
          <a:p>
            <a:pPr marL="0" indent="0">
              <a:buNone/>
            </a:pPr>
            <a:r>
              <a:rPr lang="ru-RU" dirty="0" smtClean="0"/>
              <a:t>224.9 кВт·ч*27 дней*3,28 </a:t>
            </a:r>
            <a:r>
              <a:rPr lang="ru-RU" dirty="0"/>
              <a:t>= 19917,144р.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Плата </a:t>
            </a:r>
            <a:r>
              <a:rPr lang="ru-RU" dirty="0"/>
              <a:t>за другую технику составила 33,184731 кВт·ч*27дней*3,28р = 2938,77р.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итоге за месяц школа платит 25329,5р</a:t>
            </a:r>
          </a:p>
          <a:p>
            <a:endParaRPr lang="ru-RU" dirty="0"/>
          </a:p>
        </p:txBody>
      </p:sp>
      <p:pic>
        <p:nvPicPr>
          <p:cNvPr id="12290" name="Picture 2" descr="C:\Users\User\Desktop\platnye_uslugi-768x5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3857628"/>
            <a:ext cx="4086728" cy="2570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User\Desktop\ввыаываывааы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00562" y="3857628"/>
            <a:ext cx="4340220" cy="2674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12694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варвапвпвапввппвв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2818263896"/>
              </p:ext>
            </p:extLst>
          </p:nvPr>
        </p:nvGraphicFramePr>
        <p:xfrm>
          <a:off x="35496" y="404665"/>
          <a:ext cx="8965660" cy="6502491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{0505E3EF-67EA-436B-97B2-0124C06EBD24}</a:tableStyleId>
              </a:tblPr>
              <a:tblGrid>
                <a:gridCol w="479528"/>
                <a:gridCol w="2239657"/>
                <a:gridCol w="1372604"/>
                <a:gridCol w="1275025"/>
                <a:gridCol w="883782"/>
                <a:gridCol w="1811240"/>
                <a:gridCol w="903824"/>
              </a:tblGrid>
              <a:tr h="67105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№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Наименование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Количество, шт.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Суммарная мощность, Вт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Время работы за сутки, час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Электроэнергия, израсходованная за сутки кВт·ч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Стоимость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</a:tr>
              <a:tr h="48958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Энергосберегающая лампочка в кабинетах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       145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11Вт*145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       </a:t>
                      </a:r>
                      <a:r>
                        <a:rPr lang="ru-RU" sz="1000" dirty="0" smtClean="0">
                          <a:solidFill>
                            <a:srgbClr val="FF0000"/>
                          </a:solidFill>
                          <a:effectLst/>
                        </a:rPr>
                        <a:t>6</a:t>
                      </a:r>
                      <a:endParaRPr lang="ru-RU" sz="10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FF0000"/>
                          </a:solidFill>
                          <a:effectLst/>
                        </a:rPr>
                        <a:t>9,57 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</a:rPr>
                        <a:t>кВт·ч</a:t>
                      </a:r>
                      <a:endParaRPr lang="ru-RU" sz="10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FF0000"/>
                          </a:solidFill>
                          <a:effectLst/>
                        </a:rPr>
                        <a:t>34,26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</a:rPr>
                        <a:t>руб</a:t>
                      </a:r>
                      <a:endParaRPr lang="ru-RU" sz="10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</a:tr>
              <a:tr h="44736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Люминесцентные  лампы в кабинетах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        20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13 Вт*20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</a:rPr>
                        <a:t>       </a:t>
                      </a:r>
                      <a:r>
                        <a:rPr lang="ru-RU" sz="1000" dirty="0" smtClean="0">
                          <a:solidFill>
                            <a:srgbClr val="FF0000"/>
                          </a:solidFill>
                          <a:effectLst/>
                        </a:rPr>
                        <a:t>6</a:t>
                      </a:r>
                      <a:endParaRPr lang="ru-RU" sz="10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FF0000"/>
                          </a:solidFill>
                          <a:effectLst/>
                        </a:rPr>
                        <a:t>1,56 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</a:rPr>
                        <a:t>кВт·ч</a:t>
                      </a:r>
                      <a:endParaRPr lang="ru-RU" sz="10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FF0000"/>
                          </a:solidFill>
                          <a:effectLst/>
                        </a:rPr>
                        <a:t>5,11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</a:rPr>
                        <a:t>руб</a:t>
                      </a:r>
                      <a:endParaRPr lang="ru-RU" sz="10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</a:tr>
              <a:tr h="44736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3.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Люминесцентные  лампы в коридорах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       35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13Вт*35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</a:rPr>
                        <a:t>       </a:t>
                      </a:r>
                      <a:r>
                        <a:rPr lang="ru-RU" sz="1000" dirty="0" smtClean="0">
                          <a:solidFill>
                            <a:srgbClr val="FF0000"/>
                          </a:solidFill>
                          <a:effectLst/>
                        </a:rPr>
                        <a:t>8</a:t>
                      </a:r>
                      <a:endParaRPr lang="ru-RU" sz="10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FF0000"/>
                          </a:solidFill>
                          <a:effectLst/>
                        </a:rPr>
                        <a:t>3,64 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</a:rPr>
                        <a:t>кВт·ч</a:t>
                      </a:r>
                      <a:endParaRPr lang="ru-RU" sz="10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FF0000"/>
                          </a:solidFill>
                          <a:effectLst/>
                        </a:rPr>
                        <a:t>11,941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</a:rPr>
                        <a:t>руб</a:t>
                      </a:r>
                      <a:endParaRPr lang="ru-RU" sz="10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</a:tr>
              <a:tr h="44736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4.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Люминесцентные  лампы в спортзале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       9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13Вт*9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       6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0,702  кВт·ч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2,3 руб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</a:tr>
              <a:tr h="46300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5.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Энергосберегающая лампочка в столовой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       18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11Вт*18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</a:rPr>
                        <a:t>       </a:t>
                      </a:r>
                      <a:r>
                        <a:rPr lang="ru-RU" sz="1000" dirty="0" smtClean="0">
                          <a:solidFill>
                            <a:srgbClr val="FF0000"/>
                          </a:solidFill>
                          <a:effectLst/>
                        </a:rPr>
                        <a:t>7</a:t>
                      </a:r>
                      <a:endParaRPr lang="ru-RU" sz="10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FF0000"/>
                          </a:solidFill>
                          <a:effectLst/>
                        </a:rPr>
                        <a:t>1,386 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</a:rPr>
                        <a:t>кВт·ч</a:t>
                      </a:r>
                      <a:endParaRPr lang="ru-RU" sz="10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FF0000"/>
                          </a:solidFill>
                          <a:effectLst/>
                        </a:rPr>
                        <a:t>4,55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</a:rPr>
                        <a:t>руб</a:t>
                      </a:r>
                      <a:endParaRPr lang="ru-RU" sz="10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</a:tr>
              <a:tr h="32639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6.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Духовой шкаф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       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15000Вт*1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</a:rPr>
                        <a:t>       </a:t>
                      </a:r>
                      <a:r>
                        <a:rPr lang="ru-RU" sz="1000" dirty="0" smtClean="0">
                          <a:solidFill>
                            <a:srgbClr val="FF0000"/>
                          </a:solidFill>
                          <a:effectLst/>
                        </a:rPr>
                        <a:t>3</a:t>
                      </a:r>
                      <a:endParaRPr lang="ru-RU" sz="10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FF0000"/>
                          </a:solidFill>
                          <a:effectLst/>
                        </a:rPr>
                        <a:t>45  кВт·ч</a:t>
                      </a:r>
                      <a:endParaRPr lang="ru-RU" sz="10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FF0000"/>
                          </a:solidFill>
                          <a:effectLst/>
                        </a:rPr>
                        <a:t>147,6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</a:rPr>
                        <a:t>руб</a:t>
                      </a:r>
                      <a:endParaRPr lang="ru-RU" sz="10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</a:tr>
              <a:tr h="32639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7.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Электрообогреватель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       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1500Вт*1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       7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10,5 кВт·ч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34,44 руб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</a:tr>
              <a:tr h="32639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8.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Холодильник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       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40Вт*5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       24 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4,8  кВт·ч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15,74 руб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</a:tr>
              <a:tr h="32639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9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Электрическая плита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       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17000 Вт*2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</a:rPr>
                        <a:t>       </a:t>
                      </a:r>
                      <a:r>
                        <a:rPr lang="ru-RU" sz="1000" dirty="0" smtClean="0">
                          <a:solidFill>
                            <a:srgbClr val="FF0000"/>
                          </a:solidFill>
                          <a:effectLst/>
                        </a:rPr>
                        <a:t>3 </a:t>
                      </a:r>
                      <a:endParaRPr lang="ru-RU" sz="10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FF0000"/>
                          </a:solidFill>
                          <a:effectLst/>
                        </a:rPr>
                        <a:t>102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</a:rPr>
                        <a:t>кВт·ч</a:t>
                      </a:r>
                      <a:endParaRPr lang="ru-RU" sz="10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FF0000"/>
                          </a:solidFill>
                          <a:effectLst/>
                        </a:rPr>
                        <a:t>334,56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</a:rPr>
                        <a:t>руб</a:t>
                      </a:r>
                      <a:endParaRPr lang="ru-RU" sz="10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</a:tr>
              <a:tr h="32639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10.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Электромармит для подогрева пищи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       1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1600Вт*1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</a:rPr>
                        <a:t>       </a:t>
                      </a:r>
                      <a:r>
                        <a:rPr lang="ru-RU" sz="1000" dirty="0" smtClean="0">
                          <a:solidFill>
                            <a:srgbClr val="FF0000"/>
                          </a:solidFill>
                          <a:effectLst/>
                        </a:rPr>
                        <a:t>3</a:t>
                      </a:r>
                      <a:endParaRPr lang="ru-RU" sz="10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FF0000"/>
                          </a:solidFill>
                          <a:effectLst/>
                        </a:rPr>
                        <a:t>4,8 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</a:rPr>
                        <a:t>кВт·ч</a:t>
                      </a:r>
                      <a:endParaRPr lang="ru-RU" sz="10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FF0000"/>
                          </a:solidFill>
                          <a:effectLst/>
                        </a:rPr>
                        <a:t>15,744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</a:rPr>
                        <a:t>руб</a:t>
                      </a:r>
                      <a:endParaRPr lang="ru-RU" sz="10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</a:tr>
              <a:tr h="32639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11.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Вытяжной шкаф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       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1800 Вт*1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</a:rPr>
                        <a:t>       </a:t>
                      </a:r>
                      <a:r>
                        <a:rPr lang="ru-RU" sz="1000" dirty="0" smtClean="0">
                          <a:solidFill>
                            <a:srgbClr val="FF0000"/>
                          </a:solidFill>
                          <a:effectLst/>
                        </a:rPr>
                        <a:t>3</a:t>
                      </a:r>
                      <a:endParaRPr lang="ru-RU" sz="10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FF0000"/>
                          </a:solidFill>
                          <a:effectLst/>
                        </a:rPr>
                        <a:t>5,4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</a:rPr>
                        <a:t>кВт·ч</a:t>
                      </a:r>
                      <a:endParaRPr lang="ru-RU" sz="10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FF0000"/>
                          </a:solidFill>
                          <a:effectLst/>
                        </a:rPr>
                        <a:t>17,71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</a:rPr>
                        <a:t>руб</a:t>
                      </a:r>
                      <a:endParaRPr lang="ru-RU" sz="10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</a:tr>
              <a:tr h="32639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12.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Компьютер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       10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250 Вт*10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       3 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7,5 кВт·ч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24,6 руб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</a:tr>
              <a:tr h="32639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13. 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Проекторы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       14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200Вт*14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       3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8,4 кВт·ч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27,55 руб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</a:tr>
              <a:tr h="32639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14.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Доска для проектора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       9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480Вт*9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      3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12,96 кВт·ч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42,5 руб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</a:tr>
              <a:tr h="32639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15.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Ноутбуки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        16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45Вт*16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       6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4,324 кВт·ч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14,18 руб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</a:tr>
              <a:tr h="22368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Итого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FF0000"/>
                          </a:solidFill>
                          <a:effectLst/>
                        </a:rPr>
                        <a:t>222,542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</a:rPr>
                        <a:t>кВт·ч</a:t>
                      </a:r>
                      <a:endParaRPr lang="ru-RU" sz="10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732,785</a:t>
                      </a:r>
                      <a:r>
                        <a:rPr lang="ru-RU" sz="10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руб</a:t>
                      </a:r>
                      <a:endParaRPr lang="ru-RU" sz="10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305" marR="23305" marT="0" marB="0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267744" y="0"/>
            <a:ext cx="47793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Сколько </a:t>
            </a:r>
            <a:r>
              <a:rPr lang="ru-RU" sz="2000" b="1" dirty="0">
                <a:solidFill>
                  <a:srgbClr val="FF0000"/>
                </a:solidFill>
              </a:rPr>
              <a:t>ш</a:t>
            </a:r>
            <a:r>
              <a:rPr lang="ru-RU" sz="2000" b="1" dirty="0" smtClean="0">
                <a:solidFill>
                  <a:srgbClr val="FF0000"/>
                </a:solidFill>
              </a:rPr>
              <a:t>кола тратила бы экономив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5179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836712"/>
            <a:ext cx="9036496" cy="3369528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 Мы можем наглядно увидеть, что будет если выключать свет и плиты. Экономия огромная, она составляет 66531,78 рублей. Таким образом можно  укрепить экономику школы.</a:t>
            </a:r>
          </a:p>
        </p:txBody>
      </p:sp>
      <p:pic>
        <p:nvPicPr>
          <p:cNvPr id="4100" name="Picture 4" descr="C:\Users\User\Desktop\Снимопататк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449260"/>
            <a:ext cx="4104847" cy="308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User\Desktop\Снимок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9" y="449260"/>
            <a:ext cx="4176464" cy="308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User\Desktop\Снимок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1005" y="2348880"/>
            <a:ext cx="3082651" cy="3580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User\Desktop\green-economy-2_oneinabillionblog.com_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842850"/>
            <a:ext cx="5406818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1512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260648"/>
            <a:ext cx="8229600" cy="403244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Замена </a:t>
            </a:r>
            <a:r>
              <a:rPr lang="ru-RU" b="1" dirty="0">
                <a:solidFill>
                  <a:srgbClr val="FF0000"/>
                </a:solidFill>
              </a:rPr>
              <a:t>ламп на более </a:t>
            </a:r>
            <a:r>
              <a:rPr lang="ru-RU" b="1" dirty="0" smtClean="0">
                <a:solidFill>
                  <a:srgbClr val="FF0000"/>
                </a:solidFill>
              </a:rPr>
              <a:t>продуктивные</a:t>
            </a:r>
          </a:p>
          <a:p>
            <a:pPr marL="4572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78,3 руб. в день, 1757,43руб. в месяц</a:t>
            </a:r>
          </a:p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</a:rPr>
              <a:t>В</a:t>
            </a:r>
            <a:r>
              <a:rPr lang="ru-RU" dirty="0" smtClean="0">
                <a:solidFill>
                  <a:schemeClr val="tx1"/>
                </a:solidFill>
              </a:rPr>
              <a:t> год экономия составит 21089,16 рублей</a:t>
            </a:r>
          </a:p>
          <a:p>
            <a:pPr marL="45720" indent="0"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3315" name="Picture 3" descr="C:\Users\User\Desktop\Снимопаитпвк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14678" y="4143380"/>
            <a:ext cx="5616624" cy="2316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C:\Users\User\Desktop\Снимвапвпыок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14678" y="1714488"/>
            <a:ext cx="5616624" cy="2151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User\Desktop\58365-large_default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2521760"/>
            <a:ext cx="2808312" cy="2808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27220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714612" y="0"/>
            <a:ext cx="2533066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i="1" cap="all" dirty="0">
                <a:ln w="9000" cmpd="sng">
                  <a:solidFill>
                    <a:schemeClr val="tx1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Выводы:</a:t>
            </a: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xmlns="" val="4246811926"/>
              </p:ext>
            </p:extLst>
          </p:nvPr>
        </p:nvGraphicFramePr>
        <p:xfrm>
          <a:off x="0" y="1000108"/>
          <a:ext cx="8858280" cy="5643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224136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Литература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5">
                    <a:lumMod val="75000"/>
                  </a:schemeClr>
                </a:solidFill>
              </a:rPr>
            </a:b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285860"/>
            <a:ext cx="6400800" cy="450059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400" dirty="0" smtClean="0"/>
              <a:t>Грабовский А.Н. Физика для сельскохозяйственных ВУЗов, М, «Наука» 2015</a:t>
            </a:r>
          </a:p>
          <a:p>
            <a:pPr lvl="0">
              <a:buNone/>
            </a:pPr>
            <a:r>
              <a:rPr lang="ru-RU" sz="2400" dirty="0" smtClean="0"/>
              <a:t>Дик  Ю.И. «Большой справочник по физике», «Дрофа» 2004г</a:t>
            </a:r>
          </a:p>
          <a:p>
            <a:pPr lvl="0">
              <a:buNone/>
            </a:pPr>
            <a:r>
              <a:rPr lang="ru-RU" sz="2400" dirty="0" err="1" smtClean="0"/>
              <a:t>Ландсбег</a:t>
            </a:r>
            <a:r>
              <a:rPr lang="ru-RU" sz="2400" dirty="0" smtClean="0"/>
              <a:t> Г.С.  «Элементарный учебник физики», «Наука» 1980г.</a:t>
            </a:r>
          </a:p>
          <a:p>
            <a:pPr lvl="0">
              <a:buNone/>
            </a:pPr>
            <a:r>
              <a:rPr lang="ru-RU" sz="2400" dirty="0" smtClean="0"/>
              <a:t>https://ocomp.info</a:t>
            </a:r>
          </a:p>
          <a:p>
            <a:pPr lvl="0">
              <a:buNone/>
            </a:pPr>
            <a:r>
              <a:rPr lang="ru-RU" sz="2400" dirty="0" smtClean="0"/>
              <a:t>https://ru.wikipedia.or</a:t>
            </a:r>
            <a:r>
              <a:rPr lang="en-US" sz="2400" dirty="0" smtClean="0"/>
              <a:t>g</a:t>
            </a:r>
            <a:endParaRPr lang="ru-RU" sz="2400" dirty="0" smtClean="0"/>
          </a:p>
          <a:p>
            <a:pPr lvl="0">
              <a:buNone/>
            </a:pPr>
            <a:r>
              <a:rPr lang="en-US" sz="2400" dirty="0" smtClean="0"/>
              <a:t>https</a:t>
            </a:r>
            <a:r>
              <a:rPr lang="ru-RU" sz="2400" dirty="0" smtClean="0"/>
              <a:t>://</a:t>
            </a:r>
            <a:r>
              <a:rPr lang="en-US" sz="2400" dirty="0" err="1" smtClean="0"/>
              <a:t>energovopros</a:t>
            </a:r>
            <a:r>
              <a:rPr lang="ru-RU" sz="2400" dirty="0" smtClean="0"/>
              <a:t>.</a:t>
            </a:r>
            <a:r>
              <a:rPr lang="en-US" sz="2400" dirty="0" err="1" smtClean="0"/>
              <a:t>ru</a:t>
            </a:r>
            <a:r>
              <a:rPr lang="ru-RU" sz="2400" dirty="0" smtClean="0"/>
              <a:t>/</a:t>
            </a:r>
            <a:r>
              <a:rPr lang="en-US" sz="2400" dirty="0" err="1" smtClean="0"/>
              <a:t>spravochnik</a:t>
            </a:r>
            <a:r>
              <a:rPr lang="ru-RU" sz="2400" dirty="0" smtClean="0"/>
              <a:t>/</a:t>
            </a:r>
            <a:r>
              <a:rPr lang="en-US" sz="2400" dirty="0" err="1" smtClean="0"/>
              <a:t>elektrosnabzhenie</a:t>
            </a:r>
            <a:r>
              <a:rPr lang="ru-RU" sz="2400" dirty="0" smtClean="0"/>
              <a:t>/</a:t>
            </a:r>
            <a:r>
              <a:rPr lang="en-US" sz="2400" dirty="0" err="1" smtClean="0"/>
              <a:t>tarify</a:t>
            </a:r>
            <a:r>
              <a:rPr lang="ru-RU" sz="2400" dirty="0" smtClean="0"/>
              <a:t>-</a:t>
            </a:r>
            <a:r>
              <a:rPr lang="en-US" sz="2400" dirty="0" err="1" smtClean="0"/>
              <a:t>na</a:t>
            </a:r>
            <a:r>
              <a:rPr lang="ru-RU" sz="2400" dirty="0" smtClean="0"/>
              <a:t>-</a:t>
            </a:r>
            <a:r>
              <a:rPr lang="en-US" sz="2400" dirty="0" err="1" smtClean="0"/>
              <a:t>elektroenergiju</a:t>
            </a:r>
            <a:r>
              <a:rPr lang="ru-RU" sz="2400" dirty="0" smtClean="0"/>
              <a:t>/197/40942/</a:t>
            </a:r>
          </a:p>
          <a:p>
            <a:pPr lvl="0">
              <a:buNone/>
            </a:pPr>
            <a:r>
              <a:rPr lang="ru-RU" sz="2400" dirty="0" smtClean="0"/>
              <a:t>https://www.ixbt.com/dvd/epson-eb-435w.shtml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66321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1643050"/>
            <a:ext cx="8429684" cy="2800767"/>
          </a:xfrm>
          <a:prstGeom prst="rect">
            <a:avLst/>
          </a:prstGeom>
          <a:noFill/>
          <a:scene3d>
            <a:camera prst="perspectiveRight"/>
            <a:lightRig rig="threePt" dir="t"/>
          </a:scene3d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88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2">
                    <a:lumMod val="2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Спасибо за внимание</a:t>
            </a:r>
            <a:endParaRPr lang="ru-RU" sz="88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2">
                  <a:lumMod val="2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0"/>
            <a:ext cx="5813643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Цели и задачи работы</a:t>
            </a:r>
            <a:r>
              <a:rPr lang="ru-RU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: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913990" y="785794"/>
            <a:ext cx="790472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ru-RU" sz="2400" dirty="0" smtClean="0"/>
              <a:t>Понять сколько мы тратим энергии зря и сколько мы </a:t>
            </a:r>
          </a:p>
          <a:p>
            <a:pPr lvl="0"/>
            <a:r>
              <a:rPr lang="ru-RU" sz="2400" dirty="0" smtClean="0"/>
              <a:t>сможем сэкономить денег на ней. </a:t>
            </a:r>
          </a:p>
          <a:p>
            <a:pPr lvl="0"/>
            <a:r>
              <a:rPr lang="ru-RU" sz="2400" dirty="0" smtClean="0"/>
              <a:t>Обеспечить экономию энергии в школе.</a:t>
            </a:r>
            <a:endParaRPr lang="ru-RU" sz="2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928662" y="2071678"/>
            <a:ext cx="805060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/>
              <a:t>Проанализировать способы экономии электроэнергии.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928662" y="2714620"/>
            <a:ext cx="749237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/>
              <a:t>Привлечь учащихся, педагогов, работников школы  к деятельности по сокращению потребления энергии.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  <p:sp>
        <p:nvSpPr>
          <p:cNvPr id="21" name="Стрелка вправо 20"/>
          <p:cNvSpPr/>
          <p:nvPr/>
        </p:nvSpPr>
        <p:spPr>
          <a:xfrm>
            <a:off x="214282" y="4143380"/>
            <a:ext cx="928687" cy="428625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>
            <a:off x="185124" y="4851266"/>
            <a:ext cx="928687" cy="428625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185124" y="5494208"/>
            <a:ext cx="928687" cy="428625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1071538" y="4143380"/>
            <a:ext cx="807246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smtClean="0"/>
              <a:t>Объект исследования </a:t>
            </a:r>
            <a:r>
              <a:rPr lang="ru-RU" sz="2000" dirty="0" smtClean="0"/>
              <a:t>– энергосистема</a:t>
            </a:r>
            <a:r>
              <a:rPr lang="ru-RU" sz="2000" b="1" dirty="0" smtClean="0"/>
              <a:t> </a:t>
            </a:r>
            <a:r>
              <a:rPr lang="ru-RU" sz="2000" dirty="0" smtClean="0"/>
              <a:t>МБОУ СОШ №10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cap="all" dirty="0">
              <a:ln w="9000" cmpd="sng">
                <a:solidFill>
                  <a:sysClr val="windowText" lastClr="000000"/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142976" y="4786322"/>
            <a:ext cx="800102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/>
              <a:t>Предмет исследования: </a:t>
            </a:r>
            <a:r>
              <a:rPr lang="ru-RU" sz="2000" dirty="0" smtClean="0"/>
              <a:t>процесс экономии энергии в данной школе</a:t>
            </a:r>
            <a:endParaRPr lang="ru-RU" sz="2000" b="1" cap="all" dirty="0">
              <a:ln w="9000" cmpd="sng">
                <a:solidFill>
                  <a:sysClr val="windowText" lastClr="000000"/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142976" y="5494208"/>
            <a:ext cx="666938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 smtClean="0"/>
              <a:t>Гипотеза:</a:t>
            </a:r>
            <a:r>
              <a:rPr lang="ru-RU" sz="2000" dirty="0" smtClean="0"/>
              <a:t> Мы предполагаем, что знания о способах энергосбережения могут стать полезными.</a:t>
            </a:r>
            <a:endParaRPr lang="ru-RU" sz="2000" dirty="0"/>
          </a:p>
        </p:txBody>
      </p:sp>
      <p:sp>
        <p:nvSpPr>
          <p:cNvPr id="27" name="Ромб 26"/>
          <p:cNvSpPr/>
          <p:nvPr/>
        </p:nvSpPr>
        <p:spPr>
          <a:xfrm>
            <a:off x="285720" y="1071546"/>
            <a:ext cx="571500" cy="571500"/>
          </a:xfrm>
          <a:prstGeom prst="diamond">
            <a:avLst/>
          </a:prstGeom>
          <a:solidFill>
            <a:srgbClr val="00DE2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Ромб 27"/>
          <p:cNvSpPr/>
          <p:nvPr/>
        </p:nvSpPr>
        <p:spPr>
          <a:xfrm>
            <a:off x="285720" y="2000240"/>
            <a:ext cx="571500" cy="571500"/>
          </a:xfrm>
          <a:prstGeom prst="diamond">
            <a:avLst/>
          </a:prstGeom>
          <a:solidFill>
            <a:srgbClr val="00DE2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" name="Ромб 28"/>
          <p:cNvSpPr/>
          <p:nvPr/>
        </p:nvSpPr>
        <p:spPr>
          <a:xfrm>
            <a:off x="285720" y="2928934"/>
            <a:ext cx="571500" cy="571500"/>
          </a:xfrm>
          <a:prstGeom prst="diamond">
            <a:avLst/>
          </a:prstGeom>
          <a:solidFill>
            <a:srgbClr val="00DE2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860032" y="1412776"/>
            <a:ext cx="3826768" cy="1782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872067" y="476672"/>
            <a:ext cx="7408333" cy="5649491"/>
          </a:xfrm>
        </p:spPr>
        <p:txBody>
          <a:bodyPr/>
          <a:lstStyle/>
          <a:p>
            <a:pPr marL="0" indent="0" algn="ctr">
              <a:buNone/>
            </a:pPr>
            <a:r>
              <a:rPr lang="ru-RU" sz="22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2200" b="1" dirty="0">
                <a:solidFill>
                  <a:schemeClr val="tx1"/>
                </a:solidFill>
              </a:rPr>
              <a:t>Проблемное обоснование выбора исследовательской работы.</a:t>
            </a:r>
          </a:p>
          <a:p>
            <a:endParaRPr lang="ru-RU" dirty="0"/>
          </a:p>
        </p:txBody>
      </p:sp>
      <p:pic>
        <p:nvPicPr>
          <p:cNvPr id="5122" name="Picture 2" descr="C:\Users\User\Desktop\32c4aa58256b1b2af557e922ab20e92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30848" y="1214423"/>
            <a:ext cx="3041152" cy="1928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Desktop\1445959084562f95acf28ca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57884" y="4186686"/>
            <a:ext cx="3124442" cy="1894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User\Desktop\uploads4_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40336" y="1214421"/>
            <a:ext cx="2875035" cy="2143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User\Desktop\imeyut-li-pravo-kollektory-arestovyvat-scheta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84371" y="4206465"/>
            <a:ext cx="2987629" cy="1722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4640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45719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428604"/>
            <a:ext cx="8229600" cy="1857388"/>
          </a:xfrm>
        </p:spPr>
        <p:txBody>
          <a:bodyPr>
            <a:normAutofit fontScale="92500"/>
          </a:bodyPr>
          <a:lstStyle/>
          <a:p>
            <a:pPr marL="45720" indent="0">
              <a:buNone/>
            </a:pPr>
            <a:r>
              <a:rPr lang="ru-RU" sz="1800" b="1" dirty="0" smtClean="0">
                <a:solidFill>
                  <a:srgbClr val="FF0000"/>
                </a:solidFill>
              </a:rPr>
              <a:t>Бережешь свои деньги – сохраняешь экологию страны.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pPr marL="45720" indent="0"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 </a:t>
            </a:r>
            <a:r>
              <a:rPr lang="ru-RU" sz="2000" dirty="0"/>
              <a:t>23 ноября 2009 г. Президент Российской Федерации Д.А. Медведев подписал Федеральный закон № 261-ФЗ «Об энергосбережении и о повышении энергетической эффективности и о внесении изменений в отдельные законодательные акты Российской </a:t>
            </a:r>
            <a:r>
              <a:rPr lang="ru-RU" sz="2000" dirty="0" smtClean="0"/>
              <a:t>Федерации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3074" name="Picture 2" descr="C:\Users\User\Desktop\X28aoABeeM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000372"/>
            <a:ext cx="3656287" cy="1704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\Desktop\Медведев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00166" y="2500306"/>
            <a:ext cx="2400267" cy="360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4094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332656"/>
            <a:ext cx="7931224" cy="5991944"/>
          </a:xfrm>
        </p:spPr>
        <p:txBody>
          <a:bodyPr/>
          <a:lstStyle/>
          <a:p>
            <a:pPr marL="4572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Как </a:t>
            </a:r>
            <a:r>
              <a:rPr lang="ru-RU" b="1" dirty="0">
                <a:solidFill>
                  <a:srgbClr val="FF0000"/>
                </a:solidFill>
              </a:rPr>
              <a:t>научиться быть экономичным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</a:p>
          <a:p>
            <a:pPr marL="45720" indent="0">
              <a:buNone/>
            </a:pPr>
            <a:r>
              <a:rPr lang="ru-RU" b="1" dirty="0" smtClean="0">
                <a:solidFill>
                  <a:schemeClr val="tx1"/>
                </a:solidFill>
              </a:rPr>
              <a:t>1.Выключать свет </a:t>
            </a:r>
          </a:p>
          <a:p>
            <a:pPr marL="45720" indent="0">
              <a:buNone/>
            </a:pPr>
            <a:r>
              <a:rPr lang="ru-RU" b="1" dirty="0" smtClean="0">
                <a:solidFill>
                  <a:schemeClr val="tx1"/>
                </a:solidFill>
              </a:rPr>
              <a:t>2.Выключать технику, которой не пользуешься</a:t>
            </a:r>
          </a:p>
          <a:p>
            <a:pPr marL="45720" indent="0">
              <a:buNone/>
            </a:pPr>
            <a:r>
              <a:rPr lang="ru-RU" b="1" dirty="0" smtClean="0">
                <a:solidFill>
                  <a:schemeClr val="tx1"/>
                </a:solidFill>
              </a:rPr>
              <a:t>3.Заменить лампы на более продуктивные</a:t>
            </a:r>
            <a:endParaRPr lang="ru-RU" dirty="0"/>
          </a:p>
        </p:txBody>
      </p:sp>
      <p:pic>
        <p:nvPicPr>
          <p:cNvPr id="4098" name="Picture 2" descr="C:\Users\User\Desktop\4-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2564904"/>
            <a:ext cx="2930444" cy="2214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User\Desktop\image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92654" y="2301121"/>
            <a:ext cx="3357586" cy="2235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User\Desktop\alm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22632" y="4106267"/>
            <a:ext cx="2696590" cy="2696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0930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404664"/>
            <a:ext cx="8229600" cy="5919936"/>
          </a:xfrm>
        </p:spPr>
        <p:txBody>
          <a:bodyPr/>
          <a:lstStyle/>
          <a:p>
            <a:pPr marL="4572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Работа </a:t>
            </a:r>
            <a:r>
              <a:rPr lang="ru-RU" b="1" dirty="0">
                <a:solidFill>
                  <a:srgbClr val="FF0000"/>
                </a:solidFill>
              </a:rPr>
              <a:t>приборов впустую: </a:t>
            </a:r>
            <a:r>
              <a:rPr lang="ru-RU" dirty="0"/>
              <a:t>Пройдя по школе </a:t>
            </a:r>
            <a:r>
              <a:rPr lang="ru-RU" dirty="0" smtClean="0"/>
              <a:t> </a:t>
            </a:r>
            <a:r>
              <a:rPr lang="ru-RU" dirty="0"/>
              <a:t>заметил что везде горит свет: в коридорах, фае, </a:t>
            </a:r>
            <a:r>
              <a:rPr lang="ru-RU" dirty="0" smtClean="0"/>
              <a:t>классах. Зайдя в столовую, чтобы посмотреть мощность плит  заметил что они все работают, хотя на них ничего не готовится.  </a:t>
            </a:r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95536" y="1916832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pic>
        <p:nvPicPr>
          <p:cNvPr id="5122" name="Picture 2" descr="C:\Users\User\Desktop\uhodya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86051" y="4295898"/>
            <a:ext cx="3143272" cy="2357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P_20190206_1415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472" y="2214554"/>
            <a:ext cx="3714776" cy="2089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User\Desktop\P_20190206_14374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6314" y="2214554"/>
            <a:ext cx="3643306" cy="204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3118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332656"/>
            <a:ext cx="8229600" cy="5991944"/>
          </a:xfrm>
        </p:spPr>
        <p:txBody>
          <a:bodyPr/>
          <a:lstStyle/>
          <a:p>
            <a:pPr marL="45720" indent="0" algn="ctr">
              <a:buNone/>
            </a:pPr>
            <a:r>
              <a:rPr lang="ru-RU" b="1" dirty="0" smtClean="0"/>
              <a:t> </a:t>
            </a:r>
            <a:r>
              <a:rPr lang="ru-RU" b="1" dirty="0">
                <a:solidFill>
                  <a:srgbClr val="FF0000"/>
                </a:solidFill>
              </a:rPr>
              <a:t>Анкетирование - какими лампами пользуются ученики дома</a:t>
            </a:r>
            <a:endParaRPr lang="ru-RU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6858328"/>
              </p:ext>
            </p:extLst>
          </p:nvPr>
        </p:nvGraphicFramePr>
        <p:xfrm>
          <a:off x="755576" y="1484783"/>
          <a:ext cx="7920880" cy="4505101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2711497"/>
                <a:gridCol w="1552039"/>
                <a:gridCol w="1972522"/>
                <a:gridCol w="1684822"/>
              </a:tblGrid>
              <a:tr h="12961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Вопрос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Только лампы накаливания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Только </a:t>
                      </a:r>
                      <a:r>
                        <a:rPr lang="ru-RU" sz="1600" dirty="0" smtClean="0">
                          <a:effectLst/>
                        </a:rPr>
                        <a:t>люминесцентные </a:t>
                      </a:r>
                      <a:r>
                        <a:rPr lang="ru-RU" sz="1600" dirty="0">
                          <a:effectLst/>
                        </a:rPr>
                        <a:t>лампы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Светодиодные лампы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6584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Какие лампы для освещения дома вы применяете?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37 человека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92,5%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2 </a:t>
                      </a:r>
                      <a:r>
                        <a:rPr lang="ru-RU" sz="2400" dirty="0" smtClean="0">
                          <a:effectLst/>
                        </a:rPr>
                        <a:t>человека</a:t>
                      </a:r>
                      <a:endParaRPr lang="ru-RU" sz="2400" dirty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5%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1 человек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2,5%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3735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Знаете ли вы преимущества и недостатки того или иного вида ламп?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Да - 10 человек (25 %)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Нет – 30 человек (75 %)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958975" y="26209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208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00034" y="188640"/>
            <a:ext cx="8229600" cy="333630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Характеристика ламп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C:\Users\User\Desktop\sravnenie-parametrov-energosberegayushhix-i-led-lamp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908720"/>
            <a:ext cx="8075312" cy="53812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6250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476672"/>
            <a:ext cx="8229600" cy="223794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800" dirty="0" smtClean="0"/>
              <a:t>Энергосберегающие </a:t>
            </a:r>
            <a:r>
              <a:rPr lang="ru-RU" sz="2800" dirty="0"/>
              <a:t>лампы потребляют в 3-4 раза меньше мощности чем лампы накаливания. 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Светодиодные </a:t>
            </a:r>
            <a:r>
              <a:rPr lang="ru-RU" sz="2800" dirty="0"/>
              <a:t>в 7-10 раз </a:t>
            </a:r>
            <a:r>
              <a:rPr lang="ru-RU" sz="2800" dirty="0" smtClean="0"/>
              <a:t>меньше мощности, </a:t>
            </a:r>
            <a:r>
              <a:rPr lang="ru-RU" sz="2800" dirty="0"/>
              <a:t>чем лампы накаливания  и в 2,5-3 раза меньше чем </a:t>
            </a:r>
            <a:r>
              <a:rPr lang="ru-RU" sz="2800" dirty="0" smtClean="0"/>
              <a:t>люминесцентные</a:t>
            </a:r>
            <a:endParaRPr lang="ru-RU" sz="2800" dirty="0"/>
          </a:p>
          <a:p>
            <a:endParaRPr lang="ru-RU" dirty="0"/>
          </a:p>
        </p:txBody>
      </p:sp>
      <p:pic>
        <p:nvPicPr>
          <p:cNvPr id="9218" name="Picture 2" descr="C:\Users\User\Desktop\depositphotos_42408245-stock-photo-young-happy-man-shows-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908" y="2885222"/>
            <a:ext cx="4536156" cy="3028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User\Desktop\alm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885222"/>
            <a:ext cx="3132832" cy="3028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23560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727</TotalTime>
  <Words>1067</Words>
  <Application>Microsoft Office PowerPoint</Application>
  <PresentationFormat>Экран (4:3)</PresentationFormat>
  <Paragraphs>322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Воздушный поток</vt:lpstr>
      <vt:lpstr>Слайд 1</vt:lpstr>
      <vt:lpstr>Слайд 2</vt:lpstr>
      <vt:lpstr>Слайд 3</vt:lpstr>
      <vt:lpstr>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варвапвпвапввппвв</vt:lpstr>
      <vt:lpstr>Слайд 14</vt:lpstr>
      <vt:lpstr>Слайд 15</vt:lpstr>
      <vt:lpstr>Слайд 16</vt:lpstr>
      <vt:lpstr>Литература 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Admin</cp:lastModifiedBy>
  <cp:revision>110</cp:revision>
  <dcterms:created xsi:type="dcterms:W3CDTF">2019-02-01T15:40:14Z</dcterms:created>
  <dcterms:modified xsi:type="dcterms:W3CDTF">2019-02-25T13:02:59Z</dcterms:modified>
</cp:coreProperties>
</file>